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3" r:id="rId3"/>
    <p:sldId id="259" r:id="rId4"/>
    <p:sldId id="261" r:id="rId5"/>
    <p:sldId id="262" r:id="rId6"/>
    <p:sldId id="263" r:id="rId7"/>
    <p:sldId id="276" r:id="rId8"/>
    <p:sldId id="264" r:id="rId9"/>
    <p:sldId id="272" r:id="rId10"/>
    <p:sldId id="274" r:id="rId11"/>
    <p:sldId id="265" r:id="rId12"/>
    <p:sldId id="266" r:id="rId13"/>
    <p:sldId id="275" r:id="rId14"/>
    <p:sldId id="267" r:id="rId15"/>
    <p:sldId id="270" r:id="rId16"/>
    <p:sldId id="268" r:id="rId17"/>
    <p:sldId id="277" r:id="rId18"/>
    <p:sldId id="271" r:id="rId19"/>
    <p:sldId id="278" r:id="rId20"/>
    <p:sldId id="260" r:id="rId21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2" d="100"/>
          <a:sy n="92" d="100"/>
        </p:scale>
        <p:origin x="732" y="84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-2754" y="-96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28.06.2018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28.06.2018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‹#›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13225942-C244-48F2-A69E-B7C845F0FC29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10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28.06.2018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28.06.2018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48992" y="288925"/>
            <a:ext cx="6480000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48992" y="288925"/>
            <a:ext cx="6480000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48992" y="288925"/>
            <a:ext cx="6480000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28.06.2018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28.06.2018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28.06.2018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28.06.2018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28.06.2018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28.06.2018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28.06.2018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28.06.2018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448992" y="288925"/>
            <a:ext cx="6480000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8032" y="4824635"/>
            <a:ext cx="864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28.06.2018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2048" y="1944315"/>
            <a:ext cx="7776864" cy="2520280"/>
          </a:xfrm>
        </p:spPr>
        <p:txBody>
          <a:bodyPr/>
          <a:lstStyle/>
          <a:p>
            <a:pPr algn="ctr"/>
            <a:endParaRPr lang="de-DE" dirty="0"/>
          </a:p>
          <a:p>
            <a:pPr algn="ctr"/>
            <a:r>
              <a:rPr lang="de-DE" dirty="0" err="1" smtClean="0"/>
              <a:t>Confiscation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criminal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r>
              <a:rPr lang="de-DE" dirty="0" smtClean="0"/>
              <a:t> in Germany</a:t>
            </a:r>
          </a:p>
          <a:p>
            <a:endParaRPr lang="de-DE" dirty="0" smtClean="0"/>
          </a:p>
          <a:p>
            <a:endParaRPr lang="de-DE" dirty="0"/>
          </a:p>
          <a:p>
            <a:r>
              <a:rPr lang="en-US" sz="1200" cap="none" dirty="0"/>
              <a:t>Confiscation of Criminal Assets: European and National </a:t>
            </a:r>
            <a:r>
              <a:rPr lang="en-US" sz="1200" cap="none" dirty="0" smtClean="0"/>
              <a:t>Perspectives, 28</a:t>
            </a:r>
            <a:r>
              <a:rPr lang="en-US" sz="1200" cap="none" baseline="30000" dirty="0" smtClean="0"/>
              <a:t>th</a:t>
            </a:r>
            <a:r>
              <a:rPr lang="en-US" sz="1200" cap="none" dirty="0" smtClean="0"/>
              <a:t> June 2018, </a:t>
            </a:r>
            <a:r>
              <a:rPr lang="de-DE" sz="1200" cap="none" dirty="0"/>
              <a:t>Cluj-Napoca</a:t>
            </a: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II. </a:t>
            </a:r>
            <a:r>
              <a:rPr lang="de-DE" dirty="0" err="1" smtClean="0"/>
              <a:t>Freezing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3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Freezing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008211"/>
            <a:ext cx="8640000" cy="35283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Procedure</a:t>
            </a:r>
            <a:r>
              <a:rPr lang="de-DE" dirty="0" smtClean="0"/>
              <a:t>: </a:t>
            </a:r>
            <a:r>
              <a:rPr lang="de-DE" dirty="0" err="1" smtClean="0"/>
              <a:t>sections</a:t>
            </a:r>
            <a:r>
              <a:rPr lang="de-DE" dirty="0" smtClean="0"/>
              <a:t> 111b StPO ff</a:t>
            </a:r>
            <a:r>
              <a:rPr lang="de-DE" dirty="0"/>
              <a:t>. </a:t>
            </a:r>
            <a:r>
              <a:rPr lang="de-DE" dirty="0" smtClean="0"/>
              <a:t> (</a:t>
            </a:r>
            <a:r>
              <a:rPr lang="de-DE" i="1" dirty="0" smtClean="0"/>
              <a:t>Beschlagnahme, Vermögensarrest</a:t>
            </a:r>
            <a:r>
              <a:rPr lang="de-DE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Competent</a:t>
            </a:r>
            <a:r>
              <a:rPr lang="de-DE" dirty="0" smtClean="0"/>
              <a:t> </a:t>
            </a:r>
            <a:r>
              <a:rPr lang="de-DE" dirty="0" err="1" smtClean="0"/>
              <a:t>authorities</a:t>
            </a:r>
            <a:r>
              <a:rPr lang="de-DE" dirty="0" smtClean="0"/>
              <a:t>: </a:t>
            </a:r>
            <a:r>
              <a:rPr lang="de-DE" dirty="0" err="1" smtClean="0"/>
              <a:t>court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– in urgent </a:t>
            </a:r>
            <a:r>
              <a:rPr lang="de-DE" dirty="0" err="1" smtClean="0"/>
              <a:t>cases</a:t>
            </a:r>
            <a:r>
              <a:rPr lang="de-DE" dirty="0" smtClean="0"/>
              <a:t> –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prosecution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agents</a:t>
            </a:r>
            <a:r>
              <a:rPr lang="de-DE" dirty="0" smtClean="0"/>
              <a:t> (</a:t>
            </a:r>
            <a:r>
              <a:rPr lang="de-DE" dirty="0" err="1" smtClean="0"/>
              <a:t>section</a:t>
            </a:r>
            <a:r>
              <a:rPr lang="de-DE" dirty="0" smtClean="0"/>
              <a:t> 152 GVG, e.g. </a:t>
            </a:r>
            <a:r>
              <a:rPr lang="de-DE" dirty="0" err="1" smtClean="0"/>
              <a:t>police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customs</a:t>
            </a:r>
            <a:r>
              <a:rPr lang="de-DE" dirty="0" smtClean="0"/>
              <a:t> </a:t>
            </a:r>
            <a:r>
              <a:rPr lang="de-DE" dirty="0" err="1" smtClean="0"/>
              <a:t>officers</a:t>
            </a:r>
            <a:r>
              <a:rPr lang="de-DE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Conditions</a:t>
            </a:r>
            <a:r>
              <a:rPr lang="de-DE" dirty="0" smtClean="0"/>
              <a:t>: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assets </a:t>
            </a:r>
            <a:r>
              <a:rPr lang="en-US" b="1" dirty="0"/>
              <a:t>may </a:t>
            </a:r>
            <a:r>
              <a:rPr lang="en-US" dirty="0"/>
              <a:t>be </a:t>
            </a:r>
            <a:r>
              <a:rPr lang="en-US" dirty="0" smtClean="0"/>
              <a:t>frozen if </a:t>
            </a:r>
            <a:r>
              <a:rPr lang="en-US" dirty="0"/>
              <a:t>there are grounds to believe that they are subject to </a:t>
            </a:r>
            <a:r>
              <a:rPr lang="en-US" dirty="0" smtClean="0"/>
              <a:t>confiscation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assets </a:t>
            </a:r>
            <a:r>
              <a:rPr lang="en-US" b="1" dirty="0" smtClean="0"/>
              <a:t>ought </a:t>
            </a:r>
            <a:r>
              <a:rPr lang="en-US" b="1" dirty="0"/>
              <a:t>to </a:t>
            </a:r>
            <a:r>
              <a:rPr lang="en-US" dirty="0"/>
              <a:t>be </a:t>
            </a:r>
            <a:r>
              <a:rPr lang="en-US" dirty="0" smtClean="0"/>
              <a:t>frozen if </a:t>
            </a:r>
            <a:r>
              <a:rPr lang="en-US" dirty="0"/>
              <a:t>there are cogent </a:t>
            </a:r>
            <a:r>
              <a:rPr lang="en-US" dirty="0" smtClean="0"/>
              <a:t>reasons to believe that they are liable to confiscation</a:t>
            </a:r>
            <a:endParaRPr lang="de-DE" dirty="0" smtClean="0"/>
          </a:p>
          <a:p>
            <a:pPr marL="216000" lvl="1" indent="0">
              <a:buNone/>
            </a:pPr>
            <a:r>
              <a:rPr lang="en-US" dirty="0" smtClean="0">
                <a:latin typeface="Calibri"/>
              </a:rPr>
              <a:t>	→i</a:t>
            </a:r>
            <a:r>
              <a:rPr lang="en-US" dirty="0" smtClean="0"/>
              <a:t>n </a:t>
            </a:r>
            <a:r>
              <a:rPr lang="en-US" dirty="0"/>
              <a:t>any case, assets must only be seized </a:t>
            </a:r>
            <a:r>
              <a:rPr lang="en-US" dirty="0" smtClean="0"/>
              <a:t>if/as long as </a:t>
            </a:r>
            <a:r>
              <a:rPr lang="en-US" dirty="0"/>
              <a:t>they need to be </a:t>
            </a:r>
            <a:r>
              <a:rPr lang="en-US" dirty="0" smtClean="0"/>
              <a:t> 		   secured (so-called </a:t>
            </a:r>
            <a:r>
              <a:rPr lang="en-US" i="1" dirty="0" err="1" smtClean="0"/>
              <a:t>Sicherungsbedürfnis</a:t>
            </a:r>
            <a:r>
              <a:rPr lang="en-US" dirty="0" smtClean="0"/>
              <a:t>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6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Freezing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Assets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Legal </a:t>
            </a:r>
            <a:r>
              <a:rPr lang="de-DE" dirty="0" err="1" smtClean="0"/>
              <a:t>remedies</a:t>
            </a:r>
            <a:r>
              <a:rPr lang="de-DE" dirty="0" smtClean="0"/>
              <a:t>: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err="1" smtClean="0"/>
              <a:t>against</a:t>
            </a:r>
            <a:r>
              <a:rPr lang="de-DE" dirty="0" smtClean="0"/>
              <a:t> </a:t>
            </a:r>
            <a:r>
              <a:rPr lang="de-DE" dirty="0" err="1" smtClean="0"/>
              <a:t>seizure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prosecution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/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agents</a:t>
            </a:r>
            <a:r>
              <a:rPr lang="de-DE" dirty="0" smtClean="0"/>
              <a:t> </a:t>
            </a:r>
            <a:r>
              <a:rPr lang="de-DE" dirty="0" smtClean="0">
                <a:latin typeface="Calibri"/>
              </a:rPr>
              <a:t>→ </a:t>
            </a:r>
            <a:r>
              <a:rPr lang="de-DE" dirty="0" err="1" smtClean="0">
                <a:latin typeface="Calibri"/>
              </a:rPr>
              <a:t>application</a:t>
            </a:r>
            <a:r>
              <a:rPr lang="de-DE" dirty="0" smtClean="0">
                <a:latin typeface="Calibri"/>
              </a:rPr>
              <a:t> </a:t>
            </a:r>
            <a:r>
              <a:rPr lang="de-DE" dirty="0" err="1" smtClean="0">
                <a:latin typeface="Calibri"/>
              </a:rPr>
              <a:t>for</a:t>
            </a:r>
            <a:r>
              <a:rPr lang="de-DE" dirty="0" smtClean="0">
                <a:latin typeface="Calibri"/>
              </a:rPr>
              <a:t> a </a:t>
            </a:r>
            <a:r>
              <a:rPr lang="de-DE" dirty="0" err="1" smtClean="0">
                <a:latin typeface="Calibri"/>
              </a:rPr>
              <a:t>court</a:t>
            </a:r>
            <a:r>
              <a:rPr lang="de-DE" dirty="0" smtClean="0">
                <a:latin typeface="Calibri"/>
              </a:rPr>
              <a:t> </a:t>
            </a:r>
            <a:r>
              <a:rPr lang="de-DE" dirty="0" err="1" smtClean="0">
                <a:latin typeface="Calibri"/>
              </a:rPr>
              <a:t>decision</a:t>
            </a:r>
            <a:r>
              <a:rPr lang="de-DE" dirty="0" smtClean="0">
                <a:latin typeface="Calibri"/>
              </a:rPr>
              <a:t> (</a:t>
            </a:r>
            <a:r>
              <a:rPr lang="de-DE" i="1" dirty="0" smtClean="0">
                <a:latin typeface="Calibri"/>
              </a:rPr>
              <a:t>Herbeiführung einer gerichtlichen Entscheidung</a:t>
            </a:r>
            <a:r>
              <a:rPr lang="de-DE" dirty="0" smtClean="0">
                <a:latin typeface="Calibri"/>
              </a:rPr>
              <a:t>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err="1" smtClean="0">
                <a:latin typeface="Calibri"/>
              </a:rPr>
              <a:t>against</a:t>
            </a:r>
            <a:r>
              <a:rPr lang="de-DE" dirty="0" smtClean="0">
                <a:latin typeface="Calibri"/>
              </a:rPr>
              <a:t> </a:t>
            </a:r>
            <a:r>
              <a:rPr lang="de-DE" dirty="0" err="1" smtClean="0">
                <a:latin typeface="Calibri"/>
              </a:rPr>
              <a:t>court</a:t>
            </a:r>
            <a:r>
              <a:rPr lang="de-DE" dirty="0" smtClean="0">
                <a:latin typeface="Calibri"/>
              </a:rPr>
              <a:t> </a:t>
            </a:r>
            <a:r>
              <a:rPr lang="de-DE" dirty="0" err="1" smtClean="0">
                <a:latin typeface="Calibri"/>
              </a:rPr>
              <a:t>decisions</a:t>
            </a:r>
            <a:r>
              <a:rPr lang="de-DE" dirty="0" smtClean="0">
                <a:latin typeface="Calibri"/>
              </a:rPr>
              <a:t> → </a:t>
            </a:r>
            <a:r>
              <a:rPr lang="de-DE" dirty="0" err="1" smtClean="0">
                <a:latin typeface="Calibri"/>
              </a:rPr>
              <a:t>complaint</a:t>
            </a:r>
            <a:r>
              <a:rPr lang="de-DE" dirty="0" smtClean="0">
                <a:latin typeface="Calibri"/>
              </a:rPr>
              <a:t> </a:t>
            </a:r>
            <a:r>
              <a:rPr lang="de-DE" dirty="0" smtClean="0"/>
              <a:t>(</a:t>
            </a:r>
            <a:r>
              <a:rPr lang="en-US" i="1" dirty="0" err="1"/>
              <a:t>Beschwerde</a:t>
            </a:r>
            <a:r>
              <a:rPr lang="en-US" dirty="0"/>
              <a:t>, sections 304 ff. </a:t>
            </a:r>
            <a:r>
              <a:rPr lang="en-US" dirty="0" err="1"/>
              <a:t>StPO</a:t>
            </a:r>
            <a:r>
              <a:rPr lang="en-US" dirty="0"/>
              <a:t>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65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296864" y="1944507"/>
            <a:ext cx="6912048" cy="1728000"/>
          </a:xfrm>
        </p:spPr>
        <p:txBody>
          <a:bodyPr/>
          <a:lstStyle/>
          <a:p>
            <a:r>
              <a:rPr lang="de-DE" dirty="0" smtClean="0"/>
              <a:t>III. Mutual </a:t>
            </a:r>
            <a:r>
              <a:rPr lang="de-DE" dirty="0" err="1" smtClean="0"/>
              <a:t>recognition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freezing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Confiscation</a:t>
            </a:r>
            <a:r>
              <a:rPr lang="de-DE" dirty="0" smtClean="0"/>
              <a:t> Orders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28.06.2018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7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Mutual Recognition (</a:t>
            </a:r>
            <a:r>
              <a:rPr lang="de-DE" dirty="0" err="1" smtClean="0"/>
              <a:t>Freezing</a:t>
            </a:r>
            <a:r>
              <a:rPr lang="de-DE" dirty="0" smtClean="0"/>
              <a:t> </a:t>
            </a:r>
            <a:r>
              <a:rPr lang="de-DE" dirty="0" err="1" smtClean="0"/>
              <a:t>orders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Sections</a:t>
            </a:r>
            <a:r>
              <a:rPr lang="de-DE" dirty="0" smtClean="0"/>
              <a:t> 94 ff. </a:t>
            </a:r>
            <a:r>
              <a:rPr lang="de-DE" i="1" dirty="0" smtClean="0"/>
              <a:t>Internationales Rechtshilfegesetz </a:t>
            </a:r>
            <a:r>
              <a:rPr lang="de-DE" dirty="0" smtClean="0"/>
              <a:t>(</a:t>
            </a:r>
            <a:r>
              <a:rPr lang="en-US" dirty="0" smtClean="0"/>
              <a:t>“Act </a:t>
            </a:r>
            <a:r>
              <a:rPr lang="en-US" dirty="0"/>
              <a:t>on International Cooperation </a:t>
            </a:r>
            <a:r>
              <a:rPr lang="en-US" dirty="0" smtClean="0"/>
              <a:t>in Criminal Matters”)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Competent authorities: court or – in urgent cases – the prosecution service/its agents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Mandatory grounds for refusal: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en-US" dirty="0" smtClean="0"/>
              <a:t>formal requirements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en-US" dirty="0" smtClean="0"/>
              <a:t>ban of seizure under German law (e.g. section 97 </a:t>
            </a:r>
            <a:r>
              <a:rPr lang="en-US" dirty="0" err="1" smtClean="0"/>
              <a:t>StPO</a:t>
            </a:r>
            <a:r>
              <a:rPr lang="en-US" dirty="0" smtClean="0"/>
              <a:t>)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en-US" i="1" dirty="0" smtClean="0"/>
              <a:t>ne </a:t>
            </a:r>
            <a:r>
              <a:rPr lang="en-US" i="1" dirty="0" err="1" smtClean="0"/>
              <a:t>bis</a:t>
            </a:r>
            <a:r>
              <a:rPr lang="en-US" i="1" dirty="0" smtClean="0"/>
              <a:t> in idem</a:t>
            </a:r>
            <a:r>
              <a:rPr lang="en-US" dirty="0" smtClean="0"/>
              <a:t> principle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en-US" dirty="0" smtClean="0"/>
              <a:t>European </a:t>
            </a:r>
            <a:r>
              <a:rPr lang="en-US" i="1" dirty="0" err="1" smtClean="0"/>
              <a:t>ordre</a:t>
            </a:r>
            <a:r>
              <a:rPr lang="en-US" i="1" dirty="0" smtClean="0"/>
              <a:t> public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71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Mutual Recognition (</a:t>
            </a:r>
            <a:r>
              <a:rPr lang="de-DE" dirty="0" err="1"/>
              <a:t>Freezing</a:t>
            </a:r>
            <a:r>
              <a:rPr lang="de-DE" dirty="0"/>
              <a:t> </a:t>
            </a:r>
            <a:r>
              <a:rPr lang="de-DE" dirty="0" err="1"/>
              <a:t>orders</a:t>
            </a:r>
            <a:r>
              <a:rPr lang="de-DE" dirty="0"/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Legal </a:t>
            </a:r>
            <a:r>
              <a:rPr lang="de-DE" dirty="0" err="1" smtClean="0"/>
              <a:t>remedy</a:t>
            </a:r>
            <a:r>
              <a:rPr lang="de-DE" dirty="0" smtClean="0"/>
              <a:t>: </a:t>
            </a:r>
            <a:r>
              <a:rPr lang="de-DE" dirty="0" smtClean="0">
                <a:latin typeface="Calibri"/>
              </a:rPr>
              <a:t> </a:t>
            </a:r>
            <a:r>
              <a:rPr lang="de-DE" dirty="0" err="1"/>
              <a:t>c</a:t>
            </a:r>
            <a:r>
              <a:rPr lang="de-DE" dirty="0" err="1" smtClean="0"/>
              <a:t>omplaint</a:t>
            </a:r>
            <a:r>
              <a:rPr lang="de-DE" dirty="0" smtClean="0"/>
              <a:t> </a:t>
            </a:r>
            <a:r>
              <a:rPr lang="de-DE" dirty="0"/>
              <a:t>(</a:t>
            </a:r>
            <a:r>
              <a:rPr lang="en-US" i="1" dirty="0" err="1"/>
              <a:t>Beschwerde</a:t>
            </a:r>
            <a:r>
              <a:rPr lang="en-US" dirty="0"/>
              <a:t>, sections 304 ff. </a:t>
            </a:r>
            <a:r>
              <a:rPr lang="en-US" dirty="0" err="1"/>
              <a:t>StPO</a:t>
            </a:r>
            <a:r>
              <a:rPr lang="en-US" dirty="0"/>
              <a:t>)</a:t>
            </a:r>
            <a:endParaRPr lang="de-DE" dirty="0" smtClean="0"/>
          </a:p>
          <a:p>
            <a:pPr marL="0" indent="0">
              <a:buNone/>
            </a:pPr>
            <a:r>
              <a:rPr lang="en-US" dirty="0" smtClean="0"/>
              <a:t>The court will </a:t>
            </a:r>
            <a:r>
              <a:rPr lang="en-US" dirty="0"/>
              <a:t>not review whether the imposition of the order has been in line with the domestic law of the requesting </a:t>
            </a:r>
            <a:r>
              <a:rPr lang="en-US" dirty="0" smtClean="0"/>
              <a:t>state (substantive reasons to be challenged before a court in the issuing state).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89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Mutual Recognition (</a:t>
            </a:r>
            <a:r>
              <a:rPr lang="de-DE" dirty="0" err="1" smtClean="0"/>
              <a:t>confiscation</a:t>
            </a:r>
            <a:r>
              <a:rPr lang="de-DE" dirty="0" smtClean="0"/>
              <a:t> </a:t>
            </a:r>
            <a:r>
              <a:rPr lang="de-DE" dirty="0" err="1" smtClean="0"/>
              <a:t>orders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Sections</a:t>
            </a:r>
            <a:r>
              <a:rPr lang="de-DE" dirty="0" smtClean="0"/>
              <a:t> 88 ff. IRG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C</a:t>
            </a:r>
            <a:r>
              <a:rPr lang="de-DE" dirty="0" err="1" smtClean="0"/>
              <a:t>ompetent</a:t>
            </a:r>
            <a:r>
              <a:rPr lang="de-DE" dirty="0" smtClean="0"/>
              <a:t> </a:t>
            </a:r>
            <a:r>
              <a:rPr lang="de-DE" dirty="0" err="1" smtClean="0"/>
              <a:t>authorities</a:t>
            </a:r>
            <a:r>
              <a:rPr lang="de-DE" dirty="0" smtClean="0"/>
              <a:t>: </a:t>
            </a:r>
            <a:r>
              <a:rPr lang="de-DE" dirty="0" err="1" smtClean="0"/>
              <a:t>prosecution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court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N</a:t>
            </a:r>
            <a:r>
              <a:rPr lang="de-DE" dirty="0" err="1" smtClean="0"/>
              <a:t>o</a:t>
            </a:r>
            <a:r>
              <a:rPr lang="de-DE" dirty="0" smtClean="0"/>
              <a:t> time </a:t>
            </a:r>
            <a:r>
              <a:rPr lang="de-DE" dirty="0" err="1" smtClean="0"/>
              <a:t>limits</a:t>
            </a:r>
            <a:r>
              <a:rPr lang="de-DE" dirty="0" smtClean="0"/>
              <a:t> </a:t>
            </a:r>
            <a:r>
              <a:rPr lang="de-DE" dirty="0" err="1" smtClean="0"/>
              <a:t>stipulated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Mandatory</a:t>
            </a:r>
            <a:r>
              <a:rPr lang="de-DE" dirty="0" smtClean="0"/>
              <a:t> </a:t>
            </a:r>
            <a:r>
              <a:rPr lang="de-DE" dirty="0" err="1" smtClean="0"/>
              <a:t>grounds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refusal</a:t>
            </a:r>
            <a:r>
              <a:rPr lang="de-DE" dirty="0" smtClean="0"/>
              <a:t>: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i="1" dirty="0" smtClean="0"/>
              <a:t>ne bis in idem </a:t>
            </a:r>
            <a:r>
              <a:rPr lang="de-DE" dirty="0" err="1" smtClean="0"/>
              <a:t>principle</a:t>
            </a:r>
            <a:endParaRPr lang="de-DE" i="1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err="1" smtClean="0"/>
              <a:t>trials</a:t>
            </a:r>
            <a:r>
              <a:rPr lang="de-DE" dirty="0" smtClean="0"/>
              <a:t> in </a:t>
            </a:r>
            <a:r>
              <a:rPr lang="de-DE" i="1" dirty="0" smtClean="0"/>
              <a:t>absentia</a:t>
            </a:r>
            <a:endParaRPr 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err="1" smtClean="0"/>
              <a:t>extended</a:t>
            </a:r>
            <a:r>
              <a:rPr lang="de-DE" dirty="0" smtClean="0"/>
              <a:t> </a:t>
            </a:r>
            <a:r>
              <a:rPr lang="de-DE" dirty="0" err="1" smtClean="0"/>
              <a:t>confiscation</a:t>
            </a:r>
            <a:endParaRPr 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smtClean="0"/>
              <a:t>European </a:t>
            </a:r>
            <a:r>
              <a:rPr lang="de-DE" i="1" dirty="0" smtClean="0"/>
              <a:t>ordre </a:t>
            </a:r>
            <a:r>
              <a:rPr lang="de-DE" i="1" dirty="0" err="1" smtClean="0"/>
              <a:t>public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Legal </a:t>
            </a:r>
            <a:r>
              <a:rPr lang="de-DE" dirty="0" err="1" smtClean="0"/>
              <a:t>remedy</a:t>
            </a:r>
            <a:r>
              <a:rPr lang="de-DE" dirty="0" smtClean="0"/>
              <a:t> </a:t>
            </a:r>
            <a:r>
              <a:rPr lang="de-DE" dirty="0" smtClean="0">
                <a:latin typeface="Calibri"/>
              </a:rPr>
              <a:t>→ immediate </a:t>
            </a:r>
            <a:r>
              <a:rPr lang="de-DE" dirty="0" err="1" smtClean="0">
                <a:latin typeface="Calibri"/>
              </a:rPr>
              <a:t>complaint</a:t>
            </a:r>
            <a:r>
              <a:rPr lang="de-DE" dirty="0" smtClean="0">
                <a:latin typeface="Calibri"/>
              </a:rPr>
              <a:t> (</a:t>
            </a:r>
            <a:r>
              <a:rPr lang="en-US" i="1" dirty="0" err="1"/>
              <a:t>sofortige</a:t>
            </a:r>
            <a:r>
              <a:rPr lang="en-US" dirty="0"/>
              <a:t> </a:t>
            </a:r>
            <a:r>
              <a:rPr lang="en-US" i="1" dirty="0" err="1"/>
              <a:t>Beschwerde</a:t>
            </a:r>
            <a:r>
              <a:rPr lang="en-US" dirty="0"/>
              <a:t>, section 311 </a:t>
            </a:r>
            <a:r>
              <a:rPr lang="en-US" dirty="0" err="1" smtClean="0"/>
              <a:t>StPO</a:t>
            </a:r>
            <a:r>
              <a:rPr lang="en-US" dirty="0" smtClean="0"/>
              <a:t>)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8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IV. Management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disposal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57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Management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frozen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de-DE" dirty="0" err="1"/>
              <a:t>C</a:t>
            </a:r>
            <a:r>
              <a:rPr lang="de-DE" dirty="0" err="1" smtClean="0"/>
              <a:t>ompetent</a:t>
            </a:r>
            <a:r>
              <a:rPr lang="de-DE" dirty="0" smtClean="0"/>
              <a:t> </a:t>
            </a:r>
            <a:r>
              <a:rPr lang="de-DE" dirty="0" err="1" smtClean="0"/>
              <a:t>authority</a:t>
            </a:r>
            <a:r>
              <a:rPr lang="de-DE" dirty="0" smtClean="0"/>
              <a:t>: </a:t>
            </a:r>
            <a:r>
              <a:rPr lang="de-DE" dirty="0" err="1" smtClean="0"/>
              <a:t>prosecution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I</a:t>
            </a:r>
            <a:r>
              <a:rPr lang="de-DE" dirty="0" smtClean="0"/>
              <a:t>n </a:t>
            </a:r>
            <a:r>
              <a:rPr lang="de-DE" dirty="0" err="1" smtClean="0"/>
              <a:t>general</a:t>
            </a:r>
            <a:r>
              <a:rPr lang="de-DE" dirty="0" smtClean="0"/>
              <a:t>: </a:t>
            </a:r>
            <a:r>
              <a:rPr lang="en-US" dirty="0" smtClean="0"/>
              <a:t>“</a:t>
            </a:r>
            <a:r>
              <a:rPr lang="de-DE" dirty="0" err="1" smtClean="0"/>
              <a:t>prohibition</a:t>
            </a:r>
            <a:r>
              <a:rPr lang="de-DE" dirty="0" smtClean="0"/>
              <a:t> </a:t>
            </a:r>
            <a:r>
              <a:rPr lang="de-DE" dirty="0" err="1" smtClean="0"/>
              <a:t>disposal</a:t>
            </a:r>
            <a:r>
              <a:rPr lang="de-DE" dirty="0" smtClean="0"/>
              <a:t>“ (</a:t>
            </a:r>
            <a:r>
              <a:rPr lang="de-DE" dirty="0" err="1" smtClean="0"/>
              <a:t>even</a:t>
            </a:r>
            <a:r>
              <a:rPr lang="de-DE" dirty="0" smtClean="0"/>
              <a:t> in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insolvency</a:t>
            </a:r>
            <a:r>
              <a:rPr lang="de-DE" dirty="0" smtClean="0"/>
              <a:t>)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en-US" dirty="0" smtClean="0"/>
              <a:t>assets may </a:t>
            </a:r>
            <a:r>
              <a:rPr lang="en-US" dirty="0"/>
              <a:t>be handed back to the person addressed by the order against an immediate </a:t>
            </a:r>
            <a:r>
              <a:rPr lang="en-US" dirty="0" smtClean="0"/>
              <a:t>payment</a:t>
            </a:r>
            <a:endParaRPr 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en-US" dirty="0" smtClean="0"/>
              <a:t>depletion </a:t>
            </a:r>
            <a:r>
              <a:rPr lang="en-US" dirty="0"/>
              <a:t>or to a significant loss of </a:t>
            </a:r>
            <a:r>
              <a:rPr lang="en-US" dirty="0" smtClean="0"/>
              <a:t>value, they may be sold by public auction (“emergency sale”)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9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Disposal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confiscated</a:t>
            </a:r>
            <a:r>
              <a:rPr lang="de-DE" dirty="0" smtClean="0"/>
              <a:t> </a:t>
            </a:r>
            <a:r>
              <a:rPr lang="de-DE" dirty="0" err="1" smtClean="0"/>
              <a:t>assets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de-DE" dirty="0" err="1" smtClean="0"/>
              <a:t>restitution</a:t>
            </a:r>
            <a:r>
              <a:rPr lang="de-DE" dirty="0" smtClean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victim</a:t>
            </a:r>
            <a:r>
              <a:rPr lang="de-DE" dirty="0"/>
              <a:t> </a:t>
            </a:r>
            <a:endParaRPr 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smtClean="0"/>
              <a:t>(potential) </a:t>
            </a:r>
            <a:r>
              <a:rPr lang="de-DE" dirty="0" err="1" smtClean="0"/>
              <a:t>victims</a:t>
            </a:r>
            <a:r>
              <a:rPr lang="de-DE" dirty="0" smtClean="0"/>
              <a:t> must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informed</a:t>
            </a:r>
            <a:endParaRPr lang="de-DE" dirty="0" smtClean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err="1" smtClean="0"/>
              <a:t>if</a:t>
            </a:r>
            <a:r>
              <a:rPr lang="de-DE" dirty="0" smtClean="0"/>
              <a:t> not </a:t>
            </a:r>
            <a:r>
              <a:rPr lang="de-DE" dirty="0" err="1" smtClean="0"/>
              <a:t>claimed</a:t>
            </a:r>
            <a:r>
              <a:rPr lang="de-DE" dirty="0" smtClean="0"/>
              <a:t> </a:t>
            </a:r>
            <a:r>
              <a:rPr lang="de-DE" dirty="0" err="1" smtClean="0"/>
              <a:t>within</a:t>
            </a:r>
            <a:r>
              <a:rPr lang="de-DE" dirty="0" smtClean="0"/>
              <a:t> a </a:t>
            </a:r>
            <a:r>
              <a:rPr lang="de-DE" dirty="0" err="1" smtClean="0"/>
              <a:t>period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six</a:t>
            </a:r>
            <a:r>
              <a:rPr lang="de-DE" dirty="0" smtClean="0"/>
              <a:t> </a:t>
            </a:r>
            <a:r>
              <a:rPr lang="de-DE" dirty="0" err="1" smtClean="0"/>
              <a:t>months</a:t>
            </a:r>
            <a:r>
              <a:rPr lang="de-DE" dirty="0" smtClean="0"/>
              <a:t>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ownership</a:t>
            </a:r>
            <a:r>
              <a:rPr lang="de-DE" dirty="0" smtClean="0"/>
              <a:t> </a:t>
            </a:r>
            <a:r>
              <a:rPr lang="de-DE" dirty="0" err="1" smtClean="0"/>
              <a:t>passes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i="1" dirty="0" smtClean="0"/>
              <a:t>Bundesland</a:t>
            </a:r>
            <a:r>
              <a:rPr lang="de-DE" dirty="0" smtClean="0"/>
              <a:t> </a:t>
            </a:r>
            <a:r>
              <a:rPr lang="de-DE" dirty="0" err="1" smtClean="0"/>
              <a:t>whose</a:t>
            </a:r>
            <a:r>
              <a:rPr lang="de-DE" dirty="0" smtClean="0"/>
              <a:t> </a:t>
            </a:r>
            <a:r>
              <a:rPr lang="de-DE" dirty="0" err="1" smtClean="0"/>
              <a:t>court</a:t>
            </a:r>
            <a:r>
              <a:rPr lang="de-DE" dirty="0" smtClean="0"/>
              <a:t> </a:t>
            </a:r>
            <a:r>
              <a:rPr lang="de-DE" dirty="0" err="1" smtClean="0"/>
              <a:t>ruled</a:t>
            </a:r>
            <a:r>
              <a:rPr lang="de-DE" dirty="0" smtClean="0"/>
              <a:t> at </a:t>
            </a:r>
            <a:r>
              <a:rPr lang="de-DE" dirty="0" err="1" smtClean="0"/>
              <a:t>first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endParaRPr lang="de-DE" dirty="0" smtClean="0"/>
          </a:p>
          <a:p>
            <a:pPr marL="432000" lvl="2" indent="0">
              <a:buNone/>
            </a:pPr>
            <a:endParaRPr lang="de-DE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 err="1" smtClean="0"/>
              <a:t>sale</a:t>
            </a:r>
            <a:r>
              <a:rPr lang="de-DE" dirty="0" smtClean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auction</a:t>
            </a:r>
            <a:endParaRPr lang="de-DE" dirty="0"/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/>
              <a:t>proceeds</a:t>
            </a:r>
            <a:r>
              <a:rPr lang="de-DE" dirty="0"/>
              <a:t> </a:t>
            </a:r>
            <a:r>
              <a:rPr lang="de-DE" dirty="0" err="1"/>
              <a:t>generated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treasury</a:t>
            </a:r>
            <a:r>
              <a:rPr lang="de-DE" dirty="0"/>
              <a:t> (</a:t>
            </a:r>
            <a:r>
              <a:rPr lang="de-DE" i="1" dirty="0"/>
              <a:t>Justizfiskus</a:t>
            </a:r>
            <a:r>
              <a:rPr lang="de-DE" dirty="0" smtClean="0"/>
              <a:t>)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 smtClean="0"/>
              <a:t>MR: </a:t>
            </a:r>
            <a:r>
              <a:rPr lang="de-DE" dirty="0" err="1" smtClean="0"/>
              <a:t>asset-sharing</a:t>
            </a:r>
            <a:r>
              <a:rPr lang="de-DE" dirty="0" smtClean="0"/>
              <a:t>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value</a:t>
            </a:r>
            <a:r>
              <a:rPr lang="de-DE" dirty="0" smtClean="0"/>
              <a:t> </a:t>
            </a:r>
            <a:r>
              <a:rPr lang="de-DE" dirty="0" err="1" smtClean="0"/>
              <a:t>exceeds</a:t>
            </a:r>
            <a:r>
              <a:rPr lang="de-DE" dirty="0" smtClean="0"/>
              <a:t> 10,000  EUR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6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I. </a:t>
            </a:r>
            <a:r>
              <a:rPr lang="de-DE" dirty="0" err="1" smtClean="0"/>
              <a:t>Confiscation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47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Ordinary</a:t>
            </a:r>
            <a:r>
              <a:rPr lang="de-DE" dirty="0" smtClean="0"/>
              <a:t> (</a:t>
            </a:r>
            <a:r>
              <a:rPr lang="de-DE" dirty="0" err="1" smtClean="0"/>
              <a:t>Conviction</a:t>
            </a:r>
            <a:r>
              <a:rPr lang="de-DE" dirty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) </a:t>
            </a:r>
            <a:r>
              <a:rPr lang="de-DE" dirty="0" err="1" smtClean="0"/>
              <a:t>Confiscation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Section 73 </a:t>
            </a:r>
            <a:r>
              <a:rPr lang="en-US" dirty="0" err="1" smtClean="0"/>
              <a:t>StGB</a:t>
            </a:r>
            <a:r>
              <a:rPr lang="en-US" dirty="0" smtClean="0"/>
              <a:t> – </a:t>
            </a:r>
            <a:r>
              <a:rPr lang="en-US" i="1" dirty="0" err="1" smtClean="0"/>
              <a:t>Einziehung</a:t>
            </a:r>
            <a:r>
              <a:rPr lang="en-US" i="1" dirty="0" smtClean="0"/>
              <a:t> von </a:t>
            </a:r>
            <a:r>
              <a:rPr lang="en-US" i="1" dirty="0" err="1" smtClean="0"/>
              <a:t>Taterträgen</a:t>
            </a:r>
            <a:r>
              <a:rPr lang="en-US" i="1" dirty="0" smtClean="0"/>
              <a:t> </a:t>
            </a:r>
            <a:r>
              <a:rPr lang="en-US" dirty="0" smtClean="0"/>
              <a:t>(“confiscation of criminal proceeds”)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(criminal) measure </a:t>
            </a:r>
            <a:r>
              <a:rPr lang="en-US" i="1" dirty="0" smtClean="0"/>
              <a:t>sui generis </a:t>
            </a:r>
            <a:r>
              <a:rPr lang="en-US" dirty="0" smtClean="0"/>
              <a:t>(main purpose: restitution)</a:t>
            </a:r>
            <a:endParaRPr lang="en-US" i="1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criminal </a:t>
            </a:r>
            <a:r>
              <a:rPr lang="en-US" dirty="0"/>
              <a:t>standard of </a:t>
            </a:r>
            <a:r>
              <a:rPr lang="en-US" dirty="0" smtClean="0"/>
              <a:t>proof (“beyond reasonable doubts”)</a:t>
            </a:r>
            <a:endParaRPr lang="en-US" dirty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imposition mandatory (exceptions: assets of minor value, disproportionality)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applicable for all offenses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/>
              <a:t>s</a:t>
            </a:r>
            <a:r>
              <a:rPr lang="en-US" dirty="0" smtClean="0"/>
              <a:t>ubject: direct proceeds and indirect benefits, surrogate property (in </a:t>
            </a:r>
            <a:r>
              <a:rPr lang="en-US" i="1" dirty="0" smtClean="0"/>
              <a:t>specie </a:t>
            </a:r>
            <a:r>
              <a:rPr lang="en-US" dirty="0" smtClean="0"/>
              <a:t>and/or in value, section 73b </a:t>
            </a:r>
            <a:r>
              <a:rPr lang="en-US" dirty="0" err="1" smtClean="0"/>
              <a:t>StGB</a:t>
            </a:r>
            <a:r>
              <a:rPr lang="en-US" dirty="0" smtClean="0"/>
              <a:t>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“gross principle” (</a:t>
            </a:r>
            <a:r>
              <a:rPr lang="en-US" i="1" dirty="0" err="1" smtClean="0"/>
              <a:t>Bruttoprinzip</a:t>
            </a:r>
            <a:r>
              <a:rPr lang="en-US" dirty="0" smtClean="0"/>
              <a:t>, section 73d </a:t>
            </a:r>
            <a:r>
              <a:rPr lang="en-US" dirty="0" err="1" smtClean="0"/>
              <a:t>StGB</a:t>
            </a:r>
            <a:r>
              <a:rPr lang="en-US" dirty="0" smtClean="0"/>
              <a:t>) </a:t>
            </a:r>
            <a:r>
              <a:rPr lang="en-US" i="1" dirty="0" smtClean="0"/>
              <a:t>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Extended </a:t>
            </a:r>
            <a:r>
              <a:rPr lang="de-DE" dirty="0" err="1" smtClean="0"/>
              <a:t>Confiscation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Section 73a </a:t>
            </a:r>
            <a:r>
              <a:rPr lang="en-US" dirty="0" err="1" smtClean="0"/>
              <a:t>StGB</a:t>
            </a:r>
            <a:r>
              <a:rPr lang="en-US" dirty="0" smtClean="0"/>
              <a:t> – </a:t>
            </a:r>
            <a:r>
              <a:rPr lang="en-US" i="1" dirty="0" err="1" smtClean="0"/>
              <a:t>Erweiterte</a:t>
            </a:r>
            <a:r>
              <a:rPr lang="en-US" i="1" dirty="0" smtClean="0"/>
              <a:t> </a:t>
            </a:r>
            <a:r>
              <a:rPr lang="en-US" i="1" dirty="0" err="1" smtClean="0"/>
              <a:t>Einziehung</a:t>
            </a:r>
            <a:r>
              <a:rPr lang="en-US" i="1" dirty="0" smtClean="0"/>
              <a:t> von </a:t>
            </a:r>
            <a:r>
              <a:rPr lang="en-US" i="1" dirty="0" err="1" smtClean="0"/>
              <a:t>Taterträgen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court must be intimately convinced that the assets stem from criminal conduct, yet no link to a particular </a:t>
            </a:r>
            <a:r>
              <a:rPr lang="en-US" dirty="0" smtClean="0"/>
              <a:t>criminal </a:t>
            </a:r>
            <a:r>
              <a:rPr lang="en-US" dirty="0"/>
              <a:t>conduct needs to be </a:t>
            </a:r>
            <a:r>
              <a:rPr lang="en-US" dirty="0" smtClean="0"/>
              <a:t>established (</a:t>
            </a:r>
            <a:r>
              <a:rPr lang="en-US" dirty="0" smtClean="0">
                <a:latin typeface="Calibri"/>
              </a:rPr>
              <a:t>→</a:t>
            </a:r>
            <a:r>
              <a:rPr lang="en-US" dirty="0" smtClean="0"/>
              <a:t>burden of proof lowered in relation to the illicit origin of the proceeds).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imposition mandatory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(now) applicable for all offenses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33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Non-</a:t>
            </a:r>
            <a:r>
              <a:rPr lang="de-DE" dirty="0" err="1" smtClean="0"/>
              <a:t>conviction</a:t>
            </a:r>
            <a:r>
              <a:rPr lang="de-DE" dirty="0" smtClean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Confiscation</a:t>
            </a:r>
            <a:r>
              <a:rPr lang="de-DE" dirty="0"/>
              <a:t> </a:t>
            </a:r>
            <a:r>
              <a:rPr lang="de-DE" dirty="0" smtClean="0"/>
              <a:t>(I)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Section</a:t>
            </a:r>
            <a:r>
              <a:rPr lang="de-DE" dirty="0" smtClean="0"/>
              <a:t> 76a </a:t>
            </a:r>
            <a:r>
              <a:rPr lang="de-DE" dirty="0" err="1" smtClean="0"/>
              <a:t>paras</a:t>
            </a:r>
            <a:r>
              <a:rPr lang="de-DE" dirty="0" smtClean="0"/>
              <a:t> 1-3 StGB – </a:t>
            </a:r>
            <a:r>
              <a:rPr lang="de-DE" i="1" dirty="0" smtClean="0"/>
              <a:t>Selbständige Einziehung </a:t>
            </a:r>
            <a:r>
              <a:rPr lang="en-US" dirty="0"/>
              <a:t>(“independent confiscation</a:t>
            </a:r>
            <a:r>
              <a:rPr lang="en-US" dirty="0" smtClean="0"/>
              <a:t>”)</a:t>
            </a:r>
            <a:endParaRPr lang="de-DE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smtClean="0"/>
              <a:t>a </a:t>
            </a:r>
            <a:r>
              <a:rPr lang="de-DE" dirty="0" err="1" smtClean="0"/>
              <a:t>conviction</a:t>
            </a:r>
            <a:r>
              <a:rPr lang="de-DE" dirty="0" smtClean="0"/>
              <a:t> </a:t>
            </a:r>
            <a:r>
              <a:rPr lang="de-DE" dirty="0" err="1" smtClean="0"/>
              <a:t>cannot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obtained</a:t>
            </a:r>
            <a:r>
              <a:rPr lang="de-DE" dirty="0" smtClean="0"/>
              <a:t> due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factual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legal </a:t>
            </a:r>
            <a:r>
              <a:rPr lang="de-DE" dirty="0" err="1" smtClean="0"/>
              <a:t>circumstances</a:t>
            </a:r>
            <a:r>
              <a:rPr lang="de-DE" dirty="0" smtClean="0"/>
              <a:t>, e.g. </a:t>
            </a:r>
            <a:r>
              <a:rPr lang="de-DE" dirty="0" err="1" smtClean="0"/>
              <a:t>illness</a:t>
            </a:r>
            <a:r>
              <a:rPr lang="de-DE" dirty="0" smtClean="0"/>
              <a:t>, </a:t>
            </a:r>
            <a:r>
              <a:rPr lang="de-DE" dirty="0" err="1" smtClean="0"/>
              <a:t>absconding</a:t>
            </a:r>
            <a:r>
              <a:rPr lang="de-DE" dirty="0" smtClean="0"/>
              <a:t>, </a:t>
            </a:r>
            <a:r>
              <a:rPr lang="de-DE" dirty="0" err="1" smtClean="0"/>
              <a:t>prescription</a:t>
            </a:r>
            <a:r>
              <a:rPr lang="de-DE" dirty="0" smtClean="0"/>
              <a:t> (</a:t>
            </a:r>
            <a:r>
              <a:rPr lang="de-DE" dirty="0" err="1" smtClean="0"/>
              <a:t>up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30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err="1" smtClean="0"/>
              <a:t>imposition</a:t>
            </a:r>
            <a:r>
              <a:rPr lang="de-DE" dirty="0" smtClean="0"/>
              <a:t> </a:t>
            </a:r>
            <a:r>
              <a:rPr lang="de-DE" dirty="0" err="1" smtClean="0"/>
              <a:t>mandatory</a:t>
            </a:r>
            <a:r>
              <a:rPr lang="de-DE" dirty="0" smtClean="0"/>
              <a:t>, </a:t>
            </a:r>
            <a:r>
              <a:rPr lang="de-DE" dirty="0" err="1" smtClean="0"/>
              <a:t>yet</a:t>
            </a:r>
            <a:r>
              <a:rPr lang="de-DE" dirty="0" smtClean="0"/>
              <a:t> must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requested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prosecution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endParaRPr lang="de-DE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err="1" smtClean="0"/>
              <a:t>applicable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all </a:t>
            </a:r>
            <a:r>
              <a:rPr lang="de-DE" dirty="0" err="1" smtClean="0"/>
              <a:t>offenses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223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Non-</a:t>
            </a:r>
            <a:r>
              <a:rPr lang="de-DE" dirty="0" err="1" smtClean="0"/>
              <a:t>conviction</a:t>
            </a:r>
            <a:r>
              <a:rPr lang="de-DE" dirty="0" smtClean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Confiscation</a:t>
            </a:r>
            <a:r>
              <a:rPr lang="de-DE" dirty="0" smtClean="0"/>
              <a:t> (ii)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Section 76a para 4 </a:t>
            </a:r>
            <a:r>
              <a:rPr lang="en-US" dirty="0" err="1" smtClean="0"/>
              <a:t>StGB</a:t>
            </a:r>
            <a:r>
              <a:rPr lang="en-US" dirty="0" smtClean="0"/>
              <a:t> – </a:t>
            </a:r>
            <a:r>
              <a:rPr lang="en-US" i="1" dirty="0" err="1" smtClean="0"/>
              <a:t>Selbständige</a:t>
            </a:r>
            <a:r>
              <a:rPr lang="en-US" i="1" dirty="0" smtClean="0"/>
              <a:t> </a:t>
            </a:r>
            <a:r>
              <a:rPr lang="en-US" i="1" dirty="0" err="1" smtClean="0"/>
              <a:t>Einziehung</a:t>
            </a:r>
            <a:r>
              <a:rPr lang="en-US" i="1" dirty="0" smtClean="0"/>
              <a:t> von </a:t>
            </a:r>
            <a:r>
              <a:rPr lang="en-US" i="1" dirty="0" err="1" smtClean="0"/>
              <a:t>Vermögenswerten</a:t>
            </a:r>
            <a:r>
              <a:rPr lang="en-US" i="1" dirty="0" smtClean="0"/>
              <a:t> </a:t>
            </a:r>
            <a:r>
              <a:rPr lang="en-US" i="1" dirty="0" err="1" smtClean="0"/>
              <a:t>unklarer</a:t>
            </a:r>
            <a:r>
              <a:rPr lang="en-US" i="1" dirty="0" smtClean="0"/>
              <a:t> </a:t>
            </a:r>
            <a:r>
              <a:rPr lang="en-US" i="1" dirty="0" err="1" smtClean="0"/>
              <a:t>Herkunft</a:t>
            </a:r>
            <a:r>
              <a:rPr lang="en-US" i="1" dirty="0" smtClean="0"/>
              <a:t> </a:t>
            </a:r>
            <a:r>
              <a:rPr lang="en-US" dirty="0" smtClean="0"/>
              <a:t>(“</a:t>
            </a:r>
            <a:r>
              <a:rPr lang="en-US" dirty="0"/>
              <a:t>non-conviction based confiscation of proceeds of unknown </a:t>
            </a:r>
            <a:r>
              <a:rPr lang="en-US" dirty="0" smtClean="0"/>
              <a:t>origin”)</a:t>
            </a:r>
            <a:endParaRPr lang="en-US" i="1" dirty="0" smtClean="0"/>
          </a:p>
          <a:p>
            <a:pPr marL="216000" lvl="1" indent="0">
              <a:buNone/>
            </a:pPr>
            <a:r>
              <a:rPr lang="en-US" dirty="0" smtClean="0"/>
              <a:t>“If </a:t>
            </a:r>
            <a:r>
              <a:rPr lang="en-US" dirty="0"/>
              <a:t>proceeds have been seized in the context of proceedings initiated on the grounds of one of the offenses enumerated in section 76a para 4 sentence 3 </a:t>
            </a:r>
            <a:r>
              <a:rPr lang="en-US" dirty="0" err="1"/>
              <a:t>StGB</a:t>
            </a:r>
            <a:r>
              <a:rPr lang="en-US" dirty="0"/>
              <a:t> and the court is fully convinced that they stem from any criminal activity, they ought to be confiscated even if the person affected by seizure cannot be </a:t>
            </a:r>
            <a:r>
              <a:rPr lang="en-US" dirty="0" smtClean="0"/>
              <a:t>convicted”.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Non-</a:t>
            </a:r>
            <a:r>
              <a:rPr lang="de-DE" dirty="0" err="1"/>
              <a:t>conviction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</a:t>
            </a:r>
            <a:r>
              <a:rPr lang="de-DE" dirty="0" err="1"/>
              <a:t>Confiscation</a:t>
            </a:r>
            <a:r>
              <a:rPr lang="de-DE" dirty="0"/>
              <a:t> (ii)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“individual type” of confiscation, applies </a:t>
            </a:r>
            <a:r>
              <a:rPr lang="en-US" i="1" dirty="0" smtClean="0"/>
              <a:t>ad rem</a:t>
            </a:r>
            <a:endParaRPr lang="en-US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low </a:t>
            </a:r>
            <a:r>
              <a:rPr lang="en-US" dirty="0"/>
              <a:t>standard of proof </a:t>
            </a:r>
            <a:r>
              <a:rPr lang="en-US" dirty="0" smtClean="0"/>
              <a:t>(balance of probabilities, section </a:t>
            </a:r>
            <a:r>
              <a:rPr lang="en-US" dirty="0"/>
              <a:t>437 </a:t>
            </a:r>
            <a:r>
              <a:rPr lang="en-US" dirty="0" err="1" smtClean="0"/>
              <a:t>StPO</a:t>
            </a:r>
            <a:r>
              <a:rPr lang="en-US" dirty="0" smtClean="0"/>
              <a:t>: “imbalance between a person’s assets and his or her legal sources of income”)</a:t>
            </a:r>
            <a:endParaRPr lang="en-US" dirty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/>
              <a:t>imposition “facultative”: the court is not obliged to, but supposed </a:t>
            </a:r>
            <a:r>
              <a:rPr lang="en-US" dirty="0" smtClean="0"/>
              <a:t>to         (“shall”</a:t>
            </a:r>
            <a:r>
              <a:rPr lang="en-US" dirty="0" smtClean="0">
                <a:latin typeface="Calibri"/>
              </a:rPr>
              <a:t>→ </a:t>
            </a:r>
            <a:r>
              <a:rPr lang="en-US" dirty="0" smtClean="0"/>
              <a:t>confiscation as a rule, not as an exception)</a:t>
            </a:r>
            <a:endParaRPr lang="en-US" dirty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/>
              <a:t>only applicable for the offenses enumerated in section 76a para 4 sentence 3 </a:t>
            </a:r>
            <a:r>
              <a:rPr lang="en-US" dirty="0" err="1" smtClean="0"/>
              <a:t>StGB</a:t>
            </a:r>
            <a:r>
              <a:rPr lang="en-US" dirty="0" smtClean="0"/>
              <a:t> (e.g. money laundering, tax fraud, drug trafficking, forming criminal </a:t>
            </a:r>
            <a:r>
              <a:rPr lang="en-US" dirty="0"/>
              <a:t>or terrorist </a:t>
            </a:r>
            <a:r>
              <a:rPr lang="en-US" dirty="0" err="1" smtClean="0"/>
              <a:t>organisations</a:t>
            </a:r>
            <a:r>
              <a:rPr lang="en-US" dirty="0"/>
              <a:t>)</a:t>
            </a:r>
            <a:endParaRPr lang="en-US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legal </a:t>
            </a:r>
            <a:r>
              <a:rPr lang="en-US" dirty="0"/>
              <a:t>nature?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959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Third-party </a:t>
            </a:r>
            <a:r>
              <a:rPr lang="de-DE" dirty="0" err="1" smtClean="0"/>
              <a:t>confiscation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Section 73b </a:t>
            </a:r>
            <a:r>
              <a:rPr lang="en-US" dirty="0" err="1" smtClean="0"/>
              <a:t>StGB</a:t>
            </a:r>
            <a:r>
              <a:rPr lang="en-US" dirty="0" smtClean="0"/>
              <a:t> – </a:t>
            </a:r>
            <a:r>
              <a:rPr lang="en-US" i="1" dirty="0" err="1" smtClean="0"/>
              <a:t>Einziehung</a:t>
            </a:r>
            <a:r>
              <a:rPr lang="en-US" i="1" dirty="0" smtClean="0"/>
              <a:t> von </a:t>
            </a:r>
            <a:r>
              <a:rPr lang="en-US" i="1" dirty="0" err="1" smtClean="0"/>
              <a:t>Taterträgen</a:t>
            </a:r>
            <a:r>
              <a:rPr lang="en-US" i="1" dirty="0" smtClean="0"/>
              <a:t> </a:t>
            </a:r>
            <a:r>
              <a:rPr lang="en-US" i="1" dirty="0" err="1" smtClean="0"/>
              <a:t>bei</a:t>
            </a:r>
            <a:r>
              <a:rPr lang="en-US" i="1" dirty="0" smtClean="0"/>
              <a:t> </a:t>
            </a:r>
            <a:r>
              <a:rPr lang="en-US" i="1" dirty="0" err="1" smtClean="0"/>
              <a:t>anderen</a:t>
            </a:r>
            <a:r>
              <a:rPr lang="en-US" i="1" dirty="0" smtClean="0"/>
              <a:t> </a:t>
            </a:r>
            <a:r>
              <a:rPr lang="en-US" dirty="0" smtClean="0"/>
              <a:t>(“confiscation of proceeds of others”)</a:t>
            </a:r>
          </a:p>
          <a:p>
            <a:pPr marL="216000" lvl="1" indent="0">
              <a:buNone/>
            </a:pPr>
            <a:r>
              <a:rPr lang="de-DE" dirty="0" smtClean="0"/>
              <a:t>(1) The </a:t>
            </a:r>
            <a:r>
              <a:rPr lang="de-DE" dirty="0" err="1" smtClean="0"/>
              <a:t>perpetrator</a:t>
            </a:r>
            <a:r>
              <a:rPr lang="de-DE" dirty="0" smtClean="0"/>
              <a:t>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acted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a </a:t>
            </a:r>
            <a:r>
              <a:rPr lang="de-DE" dirty="0" err="1" smtClean="0"/>
              <a:t>third</a:t>
            </a:r>
            <a:r>
              <a:rPr lang="de-DE" dirty="0" smtClean="0"/>
              <a:t> </a:t>
            </a:r>
            <a:r>
              <a:rPr lang="de-DE" dirty="0" err="1" smtClean="0"/>
              <a:t>party</a:t>
            </a:r>
            <a:r>
              <a:rPr lang="de-DE" dirty="0" smtClean="0"/>
              <a:t>. </a:t>
            </a:r>
            <a:endParaRPr lang="de-DE" dirty="0"/>
          </a:p>
          <a:p>
            <a:pPr marL="216000" lvl="1" indent="0">
              <a:buNone/>
            </a:pPr>
            <a:r>
              <a:rPr lang="de-DE" dirty="0" smtClean="0"/>
              <a:t>(2) </a:t>
            </a:r>
            <a:r>
              <a:rPr lang="de-DE" dirty="0"/>
              <a:t>T</a:t>
            </a:r>
            <a:r>
              <a:rPr lang="de-DE" dirty="0" smtClean="0"/>
              <a:t>he </a:t>
            </a:r>
            <a:r>
              <a:rPr lang="en-US" dirty="0" smtClean="0"/>
              <a:t>third </a:t>
            </a:r>
            <a:r>
              <a:rPr lang="en-US" dirty="0"/>
              <a:t>party has acquired the proceeds free of charge or without legal </a:t>
            </a:r>
            <a:r>
              <a:rPr lang="en-US" dirty="0" smtClean="0"/>
              <a:t>grounds/by inheritance/knew </a:t>
            </a:r>
            <a:r>
              <a:rPr lang="en-US" dirty="0"/>
              <a:t>or at least ought to have known </a:t>
            </a:r>
            <a:r>
              <a:rPr lang="en-US" dirty="0" smtClean="0"/>
              <a:t>of their illicit origin.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imposition mandatory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applicable for all offenses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confiscation excluded if the property </a:t>
            </a:r>
            <a:r>
              <a:rPr lang="en-US" dirty="0"/>
              <a:t>has been acquired by a </a:t>
            </a:r>
            <a:r>
              <a:rPr lang="en-US" i="1" dirty="0"/>
              <a:t>bona fide </a:t>
            </a:r>
            <a:r>
              <a:rPr lang="en-US" dirty="0"/>
              <a:t>third-party </a:t>
            </a:r>
            <a:r>
              <a:rPr lang="en-US" dirty="0" smtClean="0"/>
              <a:t>beforehand</a:t>
            </a:r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16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Procedural</a:t>
            </a:r>
            <a:r>
              <a:rPr lang="de-DE" dirty="0" smtClean="0"/>
              <a:t> </a:t>
            </a:r>
            <a:r>
              <a:rPr lang="de-DE" dirty="0" err="1" smtClean="0"/>
              <a:t>Aspects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Procedure</a:t>
            </a:r>
            <a:r>
              <a:rPr lang="de-DE" dirty="0" smtClean="0"/>
              <a:t>: </a:t>
            </a:r>
            <a:r>
              <a:rPr lang="de-DE" dirty="0" err="1" smtClean="0"/>
              <a:t>sections</a:t>
            </a:r>
            <a:r>
              <a:rPr lang="de-DE" dirty="0" smtClean="0"/>
              <a:t> 421 ff. StPO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Legal </a:t>
            </a:r>
            <a:r>
              <a:rPr lang="de-DE" dirty="0" err="1" smtClean="0"/>
              <a:t>remedies</a:t>
            </a:r>
            <a:r>
              <a:rPr lang="de-DE" dirty="0" smtClean="0"/>
              <a:t>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err="1"/>
              <a:t>c</a:t>
            </a:r>
            <a:r>
              <a:rPr lang="de-DE" dirty="0" err="1" smtClean="0"/>
              <a:t>riminal</a:t>
            </a:r>
            <a:r>
              <a:rPr lang="de-DE" dirty="0" smtClean="0"/>
              <a:t> </a:t>
            </a:r>
            <a:r>
              <a:rPr lang="de-DE" dirty="0" err="1" smtClean="0"/>
              <a:t>confiscation</a:t>
            </a:r>
            <a:r>
              <a:rPr lang="de-DE" dirty="0"/>
              <a:t> </a:t>
            </a:r>
            <a:r>
              <a:rPr lang="de-DE" dirty="0" smtClean="0">
                <a:latin typeface="Calibri"/>
              </a:rPr>
              <a:t>→ </a:t>
            </a:r>
            <a:r>
              <a:rPr lang="de-DE" dirty="0" err="1" smtClean="0">
                <a:latin typeface="Calibri"/>
              </a:rPr>
              <a:t>appeal</a:t>
            </a:r>
            <a:r>
              <a:rPr lang="de-DE" dirty="0" smtClean="0">
                <a:latin typeface="Calibri"/>
              </a:rPr>
              <a:t> (</a:t>
            </a:r>
            <a:r>
              <a:rPr lang="en-US" i="1" dirty="0" err="1"/>
              <a:t>Berufung</a:t>
            </a:r>
            <a:r>
              <a:rPr lang="en-US" dirty="0"/>
              <a:t>, sections 312 ff. </a:t>
            </a:r>
            <a:r>
              <a:rPr lang="en-US" dirty="0" err="1"/>
              <a:t>StPO</a:t>
            </a:r>
            <a:r>
              <a:rPr lang="en-US" dirty="0"/>
              <a:t> or </a:t>
            </a:r>
            <a:r>
              <a:rPr lang="en-US" i="1" dirty="0"/>
              <a:t>Revision</a:t>
            </a:r>
            <a:r>
              <a:rPr lang="en-US" dirty="0"/>
              <a:t>, sections 333 ff. </a:t>
            </a:r>
            <a:r>
              <a:rPr lang="en-US" dirty="0" err="1" smtClean="0"/>
              <a:t>StPO</a:t>
            </a:r>
            <a:r>
              <a:rPr lang="en-US" dirty="0" smtClean="0"/>
              <a:t>)</a:t>
            </a:r>
            <a:endParaRPr lang="de-DE" dirty="0" smtClean="0">
              <a:latin typeface="Calibri"/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latin typeface="Calibri"/>
              </a:rPr>
              <a:t>n</a:t>
            </a:r>
            <a:r>
              <a:rPr lang="de-DE" dirty="0" smtClean="0">
                <a:latin typeface="Calibri"/>
              </a:rPr>
              <a:t>on-conviction based confiscation → </a:t>
            </a:r>
            <a:r>
              <a:rPr lang="de-DE" dirty="0" smtClean="0">
                <a:latin typeface="Calibri"/>
              </a:rPr>
              <a:t>immediate complaint (</a:t>
            </a:r>
            <a:r>
              <a:rPr lang="de-DE" i="1" dirty="0" smtClean="0">
                <a:latin typeface="Calibri"/>
              </a:rPr>
              <a:t>sofortige</a:t>
            </a:r>
            <a:r>
              <a:rPr lang="de-DE" dirty="0" smtClean="0">
                <a:latin typeface="Calibri"/>
              </a:rPr>
              <a:t> </a:t>
            </a:r>
            <a:r>
              <a:rPr lang="en-US" i="1" dirty="0" err="1" smtClean="0"/>
              <a:t>Beschwerde</a:t>
            </a:r>
            <a:r>
              <a:rPr lang="en-US" dirty="0"/>
              <a:t>, </a:t>
            </a:r>
            <a:r>
              <a:rPr lang="en-US" dirty="0" smtClean="0"/>
              <a:t>section 311 </a:t>
            </a:r>
            <a:r>
              <a:rPr lang="en-US" dirty="0" err="1" smtClean="0"/>
              <a:t>StPO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99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_2017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</Template>
  <TotalTime>1</TotalTime>
  <Words>1020</Words>
  <Application>Microsoft Office PowerPoint</Application>
  <PresentationFormat>Custom</PresentationFormat>
  <Paragraphs>118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Exo 2</vt:lpstr>
      <vt:lpstr>Exo 2 Semi Bold</vt:lpstr>
      <vt:lpstr>Symbol</vt:lpstr>
      <vt:lpstr>Wingdings</vt:lpstr>
      <vt:lpstr>Uni_Bonn_2017</vt:lpstr>
      <vt:lpstr>PowerPoint Presentation</vt:lpstr>
      <vt:lpstr>I. Confiscation</vt:lpstr>
      <vt:lpstr>Ordinary (Conviction based) Confiscation</vt:lpstr>
      <vt:lpstr>Extended Confiscation</vt:lpstr>
      <vt:lpstr>Non-conviction based Confiscation (I)</vt:lpstr>
      <vt:lpstr>Non-conviction based Confiscation (ii)</vt:lpstr>
      <vt:lpstr>Non-conviction based Confiscation (ii)</vt:lpstr>
      <vt:lpstr>Third-party confiscation</vt:lpstr>
      <vt:lpstr>Procedural Aspects</vt:lpstr>
      <vt:lpstr>II. Freezing of assets</vt:lpstr>
      <vt:lpstr>Freezing of assets</vt:lpstr>
      <vt:lpstr>Freezing of Assets</vt:lpstr>
      <vt:lpstr>III. Mutual recognition of freezing and Confiscation Orders</vt:lpstr>
      <vt:lpstr>Mutual Recognition (Freezing orders)</vt:lpstr>
      <vt:lpstr>Mutual Recognition (Freezing orders)</vt:lpstr>
      <vt:lpstr>Mutual Recognition (confiscation orders)</vt:lpstr>
      <vt:lpstr>IV. Management and disposal of assets</vt:lpstr>
      <vt:lpstr>Management of frozen assets</vt:lpstr>
      <vt:lpstr>Disposal of confiscated assets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Vera Weyer</dc:creator>
  <cp:lastModifiedBy>Aula Magna</cp:lastModifiedBy>
  <cp:revision>51</cp:revision>
  <dcterms:created xsi:type="dcterms:W3CDTF">2017-11-20T11:20:45Z</dcterms:created>
  <dcterms:modified xsi:type="dcterms:W3CDTF">2018-06-28T10:23:50Z</dcterms:modified>
</cp:coreProperties>
</file>