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95" r:id="rId2"/>
    <p:sldId id="292" r:id="rId3"/>
    <p:sldId id="300" r:id="rId4"/>
    <p:sldId id="299" r:id="rId5"/>
    <p:sldId id="308" r:id="rId6"/>
    <p:sldId id="307" r:id="rId7"/>
    <p:sldId id="312" r:id="rId8"/>
    <p:sldId id="309" r:id="rId9"/>
    <p:sldId id="313" r:id="rId10"/>
    <p:sldId id="301" r:id="rId11"/>
    <p:sldId id="317" r:id="rId12"/>
    <p:sldId id="297" r:id="rId13"/>
    <p:sldId id="298" r:id="rId14"/>
    <p:sldId id="302" r:id="rId15"/>
    <p:sldId id="303" r:id="rId16"/>
    <p:sldId id="304" r:id="rId17"/>
    <p:sldId id="306" r:id="rId18"/>
    <p:sldId id="305" r:id="rId19"/>
    <p:sldId id="290" r:id="rId2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CC0000"/>
    <a:srgbClr val="CC9900"/>
    <a:srgbClr val="004C99"/>
    <a:srgbClr val="000000"/>
    <a:srgbClr val="663300"/>
    <a:srgbClr val="FFFFFF"/>
    <a:srgbClr val="FFFF99"/>
    <a:srgbClr val="FFFF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3" autoAdjust="0"/>
    <p:restoredTop sz="94660"/>
  </p:normalViewPr>
  <p:slideViewPr>
    <p:cSldViewPr snapToGrid="0" snapToObjects="1" showGuides="1">
      <p:cViewPr>
        <p:scale>
          <a:sx n="118" d="100"/>
          <a:sy n="118" d="100"/>
        </p:scale>
        <p:origin x="-1434" y="-192"/>
      </p:cViewPr>
      <p:guideLst>
        <p:guide orient="horz" pos="799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2687A-1FDA-4F7B-AF4F-23C2A4E5790E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739BD-4DCD-4B8C-8158-025E6C10F1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140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70FF5-9EF3-473C-A27C-A4DA24E1AA82}" type="datetimeFigureOut">
              <a:rPr lang="en-GB" smtClean="0"/>
              <a:pPr/>
              <a:t>06/03/2018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76380-187D-4555-92F2-CE6DE77B9FC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6052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 smtClean="0"/>
          </a:p>
          <a:p>
            <a:r>
              <a:rPr lang="fr-BE" dirty="0" smtClean="0"/>
              <a:t>5 CLICKS</a:t>
            </a:r>
          </a:p>
          <a:p>
            <a:endParaRPr lang="fr-BE" dirty="0" smtClean="0"/>
          </a:p>
          <a:p>
            <a:r>
              <a:rPr lang="fr-BE" dirty="0" smtClean="0">
                <a:latin typeface="Cambria" pitchFamily="18" charset="0"/>
              </a:rPr>
              <a:t>Legal </a:t>
            </a:r>
            <a:r>
              <a:rPr lang="fr-BE" dirty="0" err="1" smtClean="0">
                <a:latin typeface="Cambria" pitchFamily="18" charset="0"/>
              </a:rPr>
              <a:t>framework</a:t>
            </a:r>
            <a:endParaRPr lang="fr-BE" dirty="0" smtClean="0">
              <a:latin typeface="Cambria" pitchFamily="18" charset="0"/>
            </a:endParaRPr>
          </a:p>
          <a:p>
            <a:endParaRPr lang="fr-BE" dirty="0" smtClean="0">
              <a:latin typeface="Cambria" pitchFamily="18" charset="0"/>
            </a:endParaRPr>
          </a:p>
          <a:p>
            <a:pPr marL="172787" indent="-172787">
              <a:buFontTx/>
              <a:buChar char="-"/>
            </a:pPr>
            <a:r>
              <a:rPr lang="fr-BE" dirty="0" smtClean="0">
                <a:latin typeface="Cambria" pitchFamily="18" charset="0"/>
              </a:rPr>
              <a:t>Of course the Eurojust Decision as </a:t>
            </a:r>
            <a:r>
              <a:rPr lang="fr-BE" dirty="0" err="1" smtClean="0">
                <a:latin typeface="Cambria" pitchFamily="18" charset="0"/>
              </a:rPr>
              <a:t>it</a:t>
            </a:r>
            <a:r>
              <a:rPr lang="fr-BE" dirty="0" smtClean="0">
                <a:latin typeface="Cambria" pitchFamily="18" charset="0"/>
              </a:rPr>
              <a:t> stands, </a:t>
            </a:r>
            <a:r>
              <a:rPr lang="fr-BE" dirty="0" err="1" smtClean="0">
                <a:latin typeface="Cambria" pitchFamily="18" charset="0"/>
              </a:rPr>
              <a:t>following</a:t>
            </a:r>
            <a:r>
              <a:rPr lang="fr-BE" dirty="0" smtClean="0">
                <a:latin typeface="Cambria" pitchFamily="18" charset="0"/>
              </a:rPr>
              <a:t> </a:t>
            </a:r>
            <a:r>
              <a:rPr lang="fr-BE" dirty="0" err="1" smtClean="0">
                <a:latin typeface="Cambria" pitchFamily="18" charset="0"/>
              </a:rPr>
              <a:t>its</a:t>
            </a:r>
            <a:r>
              <a:rPr lang="fr-BE" dirty="0" smtClean="0">
                <a:latin typeface="Cambria" pitchFamily="18" charset="0"/>
              </a:rPr>
              <a:t> </a:t>
            </a:r>
            <a:r>
              <a:rPr lang="fr-BE" dirty="0" err="1" smtClean="0">
                <a:latin typeface="Cambria" pitchFamily="18" charset="0"/>
              </a:rPr>
              <a:t>revision</a:t>
            </a:r>
            <a:r>
              <a:rPr lang="fr-BE" dirty="0" smtClean="0">
                <a:latin typeface="Cambria" pitchFamily="18" charset="0"/>
              </a:rPr>
              <a:t> in 2009</a:t>
            </a:r>
          </a:p>
          <a:p>
            <a:pPr marL="172787" indent="-172787">
              <a:buFontTx/>
              <a:buChar char="-"/>
            </a:pPr>
            <a:endParaRPr lang="fr-BE" dirty="0" smtClean="0">
              <a:latin typeface="Cambria" pitchFamily="18" charset="0"/>
            </a:endParaRPr>
          </a:p>
          <a:p>
            <a:pPr marL="172787" indent="-172787">
              <a:buFontTx/>
              <a:buChar char="-"/>
            </a:pPr>
            <a:r>
              <a:rPr lang="fr-BE" dirty="0" smtClean="0">
                <a:latin typeface="Cambria" pitchFamily="18" charset="0"/>
              </a:rPr>
              <a:t>But </a:t>
            </a:r>
            <a:r>
              <a:rPr lang="fr-BE" dirty="0" err="1" smtClean="0">
                <a:latin typeface="Cambria" pitchFamily="18" charset="0"/>
              </a:rPr>
              <a:t>also</a:t>
            </a:r>
            <a:r>
              <a:rPr lang="fr-BE" dirty="0" smtClean="0">
                <a:latin typeface="Cambria" pitchFamily="18" charset="0"/>
              </a:rPr>
              <a:t> of course the provisions of the </a:t>
            </a:r>
            <a:r>
              <a:rPr lang="fr-BE" dirty="0" err="1" smtClean="0">
                <a:latin typeface="Cambria" pitchFamily="18" charset="0"/>
              </a:rPr>
              <a:t>Treaties</a:t>
            </a:r>
            <a:r>
              <a:rPr lang="fr-BE" dirty="0" smtClean="0">
                <a:latin typeface="Cambria" pitchFamily="18" charset="0"/>
              </a:rPr>
              <a:t>,</a:t>
            </a:r>
            <a:r>
              <a:rPr lang="fr-BE" baseline="0" dirty="0" smtClean="0">
                <a:latin typeface="Cambria" pitchFamily="18" charset="0"/>
              </a:rPr>
              <a:t> and of the Charter of </a:t>
            </a:r>
            <a:r>
              <a:rPr lang="fr-BE" baseline="0" dirty="0" err="1" smtClean="0">
                <a:latin typeface="Cambria" pitchFamily="18" charset="0"/>
              </a:rPr>
              <a:t>Fundamnetal</a:t>
            </a:r>
            <a:r>
              <a:rPr lang="fr-BE" baseline="0" dirty="0" smtClean="0">
                <a:latin typeface="Cambria" pitchFamily="18" charset="0"/>
              </a:rPr>
              <a:t> </a:t>
            </a:r>
            <a:r>
              <a:rPr lang="fr-BE" baseline="0" dirty="0" err="1" smtClean="0">
                <a:latin typeface="Cambria" pitchFamily="18" charset="0"/>
              </a:rPr>
              <a:t>rights</a:t>
            </a:r>
            <a:r>
              <a:rPr lang="fr-BE" baseline="0" dirty="0" smtClean="0">
                <a:latin typeface="Cambria" pitchFamily="18" charset="0"/>
              </a:rPr>
              <a:t> </a:t>
            </a:r>
            <a:r>
              <a:rPr lang="fr-BE" baseline="0" dirty="0" err="1" smtClean="0">
                <a:latin typeface="Cambria" pitchFamily="18" charset="0"/>
              </a:rPr>
              <a:t>which</a:t>
            </a:r>
            <a:r>
              <a:rPr lang="fr-BE" baseline="0" dirty="0" smtClean="0">
                <a:latin typeface="Cambria" pitchFamily="18" charset="0"/>
              </a:rPr>
              <a:t> by </a:t>
            </a:r>
            <a:r>
              <a:rPr lang="fr-BE" baseline="0" dirty="0" err="1" smtClean="0">
                <a:latin typeface="Cambria" pitchFamily="18" charset="0"/>
              </a:rPr>
              <a:t>virtue</a:t>
            </a:r>
            <a:r>
              <a:rPr lang="fr-BE" baseline="0" dirty="0" smtClean="0">
                <a:latin typeface="Cambria" pitchFamily="18" charset="0"/>
              </a:rPr>
              <a:t> of Article 6(1) of the TEU has the </a:t>
            </a:r>
            <a:r>
              <a:rPr lang="fr-BE" baseline="0" dirty="0" err="1" smtClean="0">
                <a:latin typeface="Cambria" pitchFamily="18" charset="0"/>
              </a:rPr>
              <a:t>same</a:t>
            </a:r>
            <a:r>
              <a:rPr lang="fr-BE" baseline="0" dirty="0" smtClean="0">
                <a:latin typeface="Cambria" pitchFamily="18" charset="0"/>
              </a:rPr>
              <a:t> </a:t>
            </a:r>
            <a:r>
              <a:rPr lang="fr-BE" baseline="0" dirty="0" err="1" smtClean="0">
                <a:latin typeface="Cambria" pitchFamily="18" charset="0"/>
              </a:rPr>
              <a:t>legal</a:t>
            </a:r>
            <a:r>
              <a:rPr lang="fr-BE" baseline="0" dirty="0" smtClean="0">
                <a:latin typeface="Cambria" pitchFamily="18" charset="0"/>
              </a:rPr>
              <a:t> force as the </a:t>
            </a:r>
            <a:r>
              <a:rPr lang="fr-BE" baseline="0" dirty="0" err="1" smtClean="0">
                <a:latin typeface="Cambria" pitchFamily="18" charset="0"/>
              </a:rPr>
              <a:t>Treaties</a:t>
            </a:r>
            <a:endParaRPr lang="fr-BE" baseline="0" dirty="0" smtClean="0">
              <a:latin typeface="Cambria" pitchFamily="18" charset="0"/>
            </a:endParaRPr>
          </a:p>
          <a:p>
            <a:pPr marL="172787" indent="-172787">
              <a:buFontTx/>
              <a:buChar char="-"/>
            </a:pPr>
            <a:endParaRPr lang="fr-BE" baseline="0" dirty="0" smtClean="0">
              <a:latin typeface="Cambria" pitchFamily="18" charset="0"/>
            </a:endParaRPr>
          </a:p>
          <a:p>
            <a:pPr marL="172787" indent="-172787">
              <a:buFontTx/>
              <a:buChar char="-"/>
            </a:pPr>
            <a:r>
              <a:rPr lang="fr-BE" baseline="0" dirty="0" smtClean="0">
                <a:latin typeface="Cambria" pitchFamily="18" charset="0"/>
              </a:rPr>
              <a:t>And one </a:t>
            </a:r>
            <a:r>
              <a:rPr lang="fr-BE" baseline="0" dirty="0" err="1" smtClean="0">
                <a:latin typeface="Cambria" pitchFamily="18" charset="0"/>
              </a:rPr>
              <a:t>can</a:t>
            </a:r>
            <a:r>
              <a:rPr lang="fr-BE" baseline="0" dirty="0" smtClean="0">
                <a:latin typeface="Cambria" pitchFamily="18" charset="0"/>
              </a:rPr>
              <a:t> not ignore the </a:t>
            </a:r>
            <a:r>
              <a:rPr lang="fr-BE" baseline="0" dirty="0" err="1" smtClean="0">
                <a:latin typeface="Cambria" pitchFamily="18" charset="0"/>
              </a:rPr>
              <a:t>Proposal</a:t>
            </a:r>
            <a:r>
              <a:rPr lang="fr-BE" baseline="0" dirty="0" smtClean="0">
                <a:latin typeface="Cambria" pitchFamily="18" charset="0"/>
              </a:rPr>
              <a:t> for a </a:t>
            </a:r>
            <a:r>
              <a:rPr lang="fr-BE" baseline="0" dirty="0" err="1" smtClean="0">
                <a:latin typeface="Cambria" pitchFamily="18" charset="0"/>
              </a:rPr>
              <a:t>Regulation</a:t>
            </a:r>
            <a:r>
              <a:rPr lang="fr-BE" baseline="0" dirty="0" smtClean="0">
                <a:latin typeface="Cambria" pitchFamily="18" charset="0"/>
              </a:rPr>
              <a:t> on Eurojust, </a:t>
            </a:r>
            <a:r>
              <a:rPr lang="fr-BE" baseline="0" dirty="0" err="1" smtClean="0">
                <a:latin typeface="Cambria" pitchFamily="18" charset="0"/>
              </a:rPr>
              <a:t>tabled</a:t>
            </a:r>
            <a:r>
              <a:rPr lang="fr-BE" baseline="0" dirty="0" smtClean="0">
                <a:latin typeface="Cambria" pitchFamily="18" charset="0"/>
              </a:rPr>
              <a:t> by the Commission on 17 July 2013. </a:t>
            </a:r>
          </a:p>
          <a:p>
            <a:endParaRPr lang="fr-BE" baseline="0" dirty="0" smtClean="0">
              <a:latin typeface="Cambria" pitchFamily="18" charset="0"/>
            </a:endParaRPr>
          </a:p>
          <a:p>
            <a:r>
              <a:rPr lang="fr-BE" baseline="0" dirty="0" err="1" smtClean="0">
                <a:latin typeface="Cambria" pitchFamily="18" charset="0"/>
              </a:rPr>
              <a:t>Combination</a:t>
            </a:r>
            <a:r>
              <a:rPr lang="fr-BE" baseline="0" dirty="0" smtClean="0">
                <a:latin typeface="Cambria" pitchFamily="18" charset="0"/>
              </a:rPr>
              <a:t> </a:t>
            </a:r>
            <a:r>
              <a:rPr lang="fr-BE" baseline="0" dirty="0" err="1" smtClean="0">
                <a:latin typeface="Cambria" pitchFamily="18" charset="0"/>
              </a:rPr>
              <a:t>complex</a:t>
            </a:r>
            <a:r>
              <a:rPr lang="fr-BE" baseline="0" dirty="0" smtClean="0">
                <a:latin typeface="Cambria" pitchFamily="18" charset="0"/>
              </a:rPr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76380-187D-4555-92F2-CE6DE77B9FCF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810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pload.wikimedia.org/wikipedia/en/6/65/Eurojust_logo.svg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le:Eurojust logo.sv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331766"/>
            <a:ext cx="1728192" cy="180920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 userDrawn="1"/>
        </p:nvSpPr>
        <p:spPr>
          <a:xfrm>
            <a:off x="683568" y="3356992"/>
            <a:ext cx="4176464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Arial" pitchFamily="34" charset="0"/>
              </a:rPr>
              <a:t>Eurojust</a:t>
            </a:r>
            <a:endParaRPr lang="en-IE" sz="6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83568" y="4243735"/>
            <a:ext cx="4896544" cy="76944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2400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The European Union’s </a:t>
            </a:r>
            <a:br>
              <a:rPr lang="en-US" sz="2400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</a:br>
            <a:r>
              <a:rPr lang="en-US" sz="2400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Judicial Cooperation Unit</a:t>
            </a:r>
            <a:endParaRPr lang="en-IE" sz="2400" kern="120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966566" y="1610436"/>
            <a:ext cx="5227091" cy="1132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 rtl="0" eaLnBrk="1" latinLnBrk="0" hangingPunct="1">
              <a:spcBef>
                <a:spcPct val="0"/>
              </a:spcBef>
              <a:buNone/>
            </a:pPr>
            <a:r>
              <a:rPr 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Arial" pitchFamily="34" charset="0"/>
              </a:rPr>
              <a:t>Welcome</a:t>
            </a:r>
            <a:endParaRPr lang="en-IE" sz="8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5F2AB-1132-413A-8284-4D66CB64001B}" type="datetime1">
              <a:rPr lang="en-GB" smtClean="0"/>
              <a:pPr/>
              <a:t>06/03/2018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Welcome to Eurojust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9CD9-B6A6-4219-B9B0-2197EE2558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oint Event Open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183642"/>
            <a:ext cx="7772400" cy="3002507"/>
          </a:xfrm>
        </p:spPr>
        <p:txBody>
          <a:bodyPr anchor="t"/>
          <a:lstStyle>
            <a:lvl1pPr algn="l">
              <a:defRPr sz="4000" b="1" cap="all" baseline="0"/>
            </a:lvl1pPr>
          </a:lstStyle>
          <a:p>
            <a:r>
              <a:rPr lang="en-US" dirty="0" smtClean="0"/>
              <a:t>Click to type The name of this event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5186149"/>
            <a:ext cx="7772400" cy="880771"/>
          </a:xfrm>
        </p:spPr>
        <p:txBody>
          <a:bodyPr anchor="b" anchorCtr="0"/>
          <a:lstStyle>
            <a:lvl1pPr marL="0" indent="0" algn="r">
              <a:buNone/>
              <a:defRPr sz="20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type the location and date of event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420888"/>
          </a:xfrm>
          <a:prstGeom prst="rect">
            <a:avLst/>
          </a:prstGeom>
          <a:gradFill flip="none" rotWithShape="1">
            <a:gsLst>
              <a:gs pos="44000">
                <a:schemeClr val="bg1"/>
              </a:gs>
              <a:gs pos="81000">
                <a:schemeClr val="bg1">
                  <a:alpha val="2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144837"/>
            <a:ext cx="7772400" cy="1362075"/>
          </a:xfrm>
        </p:spPr>
        <p:txBody>
          <a:bodyPr anchor="t"/>
          <a:lstStyle>
            <a:lvl1pPr algn="l">
              <a:defRPr sz="4000" b="1" cap="all" baseline="0"/>
            </a:lvl1pPr>
          </a:lstStyle>
          <a:p>
            <a:r>
              <a:rPr lang="en-US" dirty="0" smtClean="0"/>
              <a:t>Click to type The title for this presentation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3512989"/>
            <a:ext cx="7772400" cy="1500187"/>
          </a:xfrm>
        </p:spPr>
        <p:txBody>
          <a:bodyPr anchor="b" anchorCtr="0"/>
          <a:lstStyle>
            <a:lvl1pPr marL="0" indent="0" algn="r">
              <a:buNone/>
              <a:defRPr sz="20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type your name and job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8F7A-30AE-4719-A630-4C2CD49E6DBA}" type="datetime1">
              <a:rPr lang="en-GB" smtClean="0"/>
              <a:pPr/>
              <a:t>06/03/2018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Welcome to Eurojust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9CD9-B6A6-4219-B9B0-2197EE2558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4"/>
            <a:ext cx="8229600" cy="4857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B78C-440C-4D85-A3F3-751F69130B85}" type="datetime1">
              <a:rPr lang="en-GB" smtClean="0"/>
              <a:pPr/>
              <a:t>06/03/2018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Welcome to Eurojust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9CD9-B6A6-4219-B9B0-2197EE2558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414"/>
            <a:ext cx="40386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4"/>
            <a:ext cx="40386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962C-9311-45A2-83B6-AEB7C2466DCC}" type="datetime1">
              <a:rPr lang="en-GB" smtClean="0"/>
              <a:pPr/>
              <a:t>06/03/2018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Welcome to Eurojust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9CD9-B6A6-4219-B9B0-2197EE2558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413"/>
            <a:ext cx="4040188" cy="7204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9138"/>
            <a:ext cx="4040188" cy="4137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68413"/>
            <a:ext cx="4041775" cy="7207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9138"/>
            <a:ext cx="4041775" cy="4137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EACB-0E53-455B-9E40-492CAEE1194A}" type="datetime1">
              <a:rPr lang="en-GB" smtClean="0"/>
              <a:pPr/>
              <a:t>06/03/2018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Welcome to Eurojust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9CD9-B6A6-4219-B9B0-2197EE2558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944E-A558-4722-8809-C7AE79FB24B3}" type="datetime1">
              <a:rPr lang="en-GB" smtClean="0"/>
              <a:pPr/>
              <a:t>06/03/2018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Welcome to Eurojust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9CD9-B6A6-4219-B9B0-2197EE2558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7544" y="1268413"/>
            <a:ext cx="7920880" cy="49688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67544" y="5661248"/>
            <a:ext cx="7920880" cy="576064"/>
          </a:xfrm>
          <a:solidFill>
            <a:srgbClr val="000000">
              <a:alpha val="50196"/>
            </a:srgbClr>
          </a:solidFill>
        </p:spPr>
        <p:txBody>
          <a:bodyPr anchor="ctr" anchorCtr="0"/>
          <a:lstStyle>
            <a:lvl1pPr marL="0" indent="0" algn="ctr">
              <a:buNone/>
              <a:defRPr sz="140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the picture caption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72B2-17F3-4A88-AC8E-1FB35E89F6BC}" type="datetime1">
              <a:rPr lang="en-GB" smtClean="0"/>
              <a:pPr/>
              <a:t>06/03/2018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Welcome to Eurojust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9CD9-B6A6-4219-B9B0-2197EE2558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90464" cy="365125"/>
          </a:xfrm>
        </p:spPr>
        <p:txBody>
          <a:bodyPr/>
          <a:lstStyle/>
          <a:p>
            <a:fld id="{F09708AA-691A-4458-BC9C-37971A329F5C}" type="datetime1">
              <a:rPr lang="en-GB" smtClean="0"/>
              <a:pPr/>
              <a:t>06/03/2018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91680" y="6356350"/>
            <a:ext cx="5760640" cy="365125"/>
          </a:xfrm>
        </p:spPr>
        <p:txBody>
          <a:bodyPr/>
          <a:lstStyle/>
          <a:p>
            <a:r>
              <a:rPr lang="en-US" dirty="0" smtClean="0"/>
              <a:t>Welcome to Eurojust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96336" y="6356350"/>
            <a:ext cx="792088" cy="365125"/>
          </a:xfrm>
        </p:spPr>
        <p:txBody>
          <a:bodyPr/>
          <a:lstStyle/>
          <a:p>
            <a:fld id="{D5BBC35B-A44B-4119-B8DA-DE9E3DFADA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11560" y="5733256"/>
            <a:ext cx="7920880" cy="400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3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kern="1200" baseline="0" dirty="0" smtClean="0">
                <a:solidFill>
                  <a:srgbClr val="000099"/>
                </a:solidFill>
                <a:latin typeface="+mj-lt"/>
                <a:ea typeface="+mn-ea"/>
                <a:cs typeface="Arial" pitchFamily="34" charset="0"/>
              </a:rPr>
              <a:t>www.eurojust.europa.eu</a:t>
            </a:r>
            <a:endParaRPr lang="en-IE" sz="2000" kern="1200" baseline="0" dirty="0" smtClean="0">
              <a:solidFill>
                <a:srgbClr val="000099"/>
              </a:solidFill>
              <a:latin typeface="+mj-lt"/>
              <a:ea typeface="+mn-ea"/>
              <a:cs typeface="Arial" pitchFamily="34" charset="0"/>
            </a:endParaRPr>
          </a:p>
        </p:txBody>
      </p:sp>
      <p:pic>
        <p:nvPicPr>
          <p:cNvPr id="10" name="Picture 4" descr="File:Eurojust logo.sv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3949" y="4725144"/>
            <a:ext cx="936103" cy="979983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" name="Text Placeholder 38"/>
          <p:cNvSpPr>
            <a:spLocks noGrp="1"/>
          </p:cNvSpPr>
          <p:nvPr>
            <p:ph type="body" sz="quarter" idx="13" hasCustomPrompt="1"/>
          </p:nvPr>
        </p:nvSpPr>
        <p:spPr>
          <a:xfrm>
            <a:off x="611982" y="1700809"/>
            <a:ext cx="7920037" cy="576063"/>
          </a:xfrm>
        </p:spPr>
        <p:txBody>
          <a:bodyPr/>
          <a:lstStyle>
            <a:lvl1pPr marL="0" indent="0" algn="ctr">
              <a:buNone/>
              <a:defRPr b="1"/>
            </a:lvl1pPr>
            <a:lvl2pPr marL="0" indent="0" algn="ctr">
              <a:buNone/>
              <a:defRPr/>
            </a:lvl2pPr>
            <a:lvl3pPr marL="0" indent="0" algn="ctr">
              <a:spcBef>
                <a:spcPts val="1800"/>
              </a:spcBef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US" dirty="0" smtClean="0"/>
              <a:t>Type your name here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8460432" y="6093296"/>
            <a:ext cx="683568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611560" y="2276872"/>
            <a:ext cx="7920880" cy="504825"/>
          </a:xfrm>
        </p:spPr>
        <p:txBody>
          <a:bodyPr>
            <a:noAutofit/>
          </a:bodyPr>
          <a:lstStyle>
            <a:lvl1pPr algn="ctr">
              <a:buNone/>
              <a:defRPr sz="2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Type your job title here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611560" y="3212207"/>
            <a:ext cx="7920880" cy="504825"/>
          </a:xfrm>
        </p:spPr>
        <p:txBody>
          <a:bodyPr>
            <a:noAutofit/>
          </a:bodyPr>
          <a:lstStyle>
            <a:lvl1pPr algn="ctr">
              <a:buNone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Type your email address here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611560" y="3716263"/>
            <a:ext cx="7920880" cy="504825"/>
          </a:xfrm>
        </p:spPr>
        <p:txBody>
          <a:bodyPr>
            <a:noAutofit/>
          </a:bodyPr>
          <a:lstStyle>
            <a:lvl1pPr algn="ctr">
              <a:buNone/>
              <a:defRPr sz="24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Type your contact number here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467544" y="0"/>
            <a:ext cx="8208912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</a:pPr>
            <a:endParaRPr lang="en-GB" sz="3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450367" y="0"/>
            <a:ext cx="8236433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</a:pPr>
            <a:r>
              <a:rPr lang="en-GB" sz="3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Contact Information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90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fld id="{DB85F2AB-1132-413A-8284-4D66CB64001B}" type="datetime1">
              <a:rPr lang="en-GB" smtClean="0"/>
              <a:pPr/>
              <a:t>06/03/2018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1680" y="6356350"/>
            <a:ext cx="5760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Welcome to Eurojust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96336" y="6356350"/>
            <a:ext cx="792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fld id="{66139CD9-B6A6-4219-B9B0-2197EE2558C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ile:Eurojust logo.sv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04448" y="6364450"/>
            <a:ext cx="360040" cy="376918"/>
          </a:xfrm>
          <a:prstGeom prst="rect">
            <a:avLst/>
          </a:prstGeom>
          <a:ln>
            <a:noFill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7" r:id="rId2"/>
    <p:sldLayoutId id="2147483663" r:id="rId3"/>
    <p:sldLayoutId id="2147483662" r:id="rId4"/>
    <p:sldLayoutId id="2147483664" r:id="rId5"/>
    <p:sldLayoutId id="2147483665" r:id="rId6"/>
    <p:sldLayoutId id="2147483666" r:id="rId7"/>
    <p:sldLayoutId id="2147483669" r:id="rId8"/>
    <p:sldLayoutId id="2147483685" r:id="rId9"/>
    <p:sldLayoutId id="2147483686" r:id="rId10"/>
  </p:sldLayoutIdLst>
  <p:hf hdr="0"/>
  <p:txStyles>
    <p:titleStyle>
      <a:lvl1pPr algn="l" defTabSz="914400" rtl="0" eaLnBrk="1" latinLnBrk="0" hangingPunct="1">
        <a:lnSpc>
          <a:spcPts val="4400"/>
        </a:lnSpc>
        <a:spcBef>
          <a:spcPct val="0"/>
        </a:spcBef>
        <a:buNone/>
        <a:defRPr sz="3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rgbClr val="0000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00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00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0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e.int/t/DGHL/cooperation/economiccrime/corruption/Projects/CAR_Serbia/ECtHR%20Judgements/English/AIR%20CANADA%20v%20THE%20UK%20-%20ECHR%20Judgment%20_English_.pdf" TargetMode="External"/><Relationship Id="rId2" Type="http://schemas.openxmlformats.org/officeDocument/2006/relationships/hyperlink" Target="http://www.coe.int/t/DGHL/cooperation/economiccrime/corruption/Projects/CAR_Serbia/ECtHR%20Judgements/English/AGOSI%20v%20THE%20UK%20-%20ECHR%20Judgment%20_English_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coe.int/t/DGHL/cooperation/economiccrime/corruption/Projects/CAR_Serbia/ECtHR%20Judgements/English/RAIMONDO%20v%20ITALY%20-%20ECHR%20Judgment%20_English_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hudoc.echr.coe.int/eng#{&quot;fulltext&quot;:[&quot;welch&quot;],&quot;documentcollectionid2&quot;:[&quot;GRANDCHAMBER&quot;,&quot;CHAMBER&quot;],&quot;itemid&quot;:[&quot;001-57927&quot;]}" TargetMode="External"/><Relationship Id="rId2" Type="http://schemas.openxmlformats.org/officeDocument/2006/relationships/hyperlink" Target="http://hudoc.echr.coe.int/eng#{&quot;fulltext&quot;:[&quot;engel&quot;],&quot;documentcollectionid2&quot;:[&quot;GRANDCHAMBER&quot;,&quot;CHAMBER&quot;],&quot;itemid&quot;:[&quot;001-57478&quot;]}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hudoc.echr.coe.int/eng#{&quot;fulltext&quot;:[&quot;grayson&quot;],&quot;documentcollectionid2&quot;:[&quot;GRANDCHAMBER&quot;,&quot;CHAMBER&quot;],&quot;itemid&quot;:[&quot;001-88541&quot;]}" TargetMode="External"/><Relationship Id="rId4" Type="http://schemas.openxmlformats.org/officeDocument/2006/relationships/hyperlink" Target="http://hudoc.echr.coe.int/eng#{&quot;fulltext&quot;:[&quot;phillips&quot;],&quot;documentcollectionid2&quot;:[&quot;GRANDCHAMBER&quot;,&quot;CHAMBER&quot;],&quot;itemid&quot;:[&quot;001-59558&quot;]}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register.consilium.europa.eu/doc/srv?l=EN&amp;f=ST%207329%202014%20REV%201%20ADD%201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hyperlink" Target="http://register.consilium.europa.eu/doc/srv?l=EN&amp;f=ST%207329%202014%20REV%201%20ADD%201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5800" y="1579080"/>
            <a:ext cx="7772400" cy="1798910"/>
          </a:xfrm>
        </p:spPr>
        <p:txBody>
          <a:bodyPr>
            <a:normAutofit fontScale="90000"/>
          </a:bodyPr>
          <a:lstStyle/>
          <a:p>
            <a:pPr algn="ctr"/>
            <a:r>
              <a:rPr lang="en-GB" b="0" dirty="0"/>
              <a:t/>
            </a:r>
            <a:br>
              <a:rPr lang="en-GB" b="0" dirty="0"/>
            </a:br>
            <a:r>
              <a:rPr lang="en-GB" sz="3100" dirty="0" smtClean="0"/>
              <a:t>Judicial </a:t>
            </a:r>
            <a:r>
              <a:rPr lang="en-GB" sz="3100" dirty="0"/>
              <a:t>cooperation </a:t>
            </a:r>
            <a:r>
              <a:rPr lang="en-GB" sz="3100" dirty="0" smtClean="0"/>
              <a:t>ON </a:t>
            </a:r>
            <a:r>
              <a:rPr lang="en-GB" sz="3100" dirty="0"/>
              <a:t>criminal assets</a:t>
            </a:r>
            <a:r>
              <a:rPr lang="en-GB" sz="3100" dirty="0" smtClean="0"/>
              <a:t>:</a:t>
            </a:r>
            <a:br>
              <a:rPr lang="en-GB" sz="3100" dirty="0" smtClean="0"/>
            </a:br>
            <a:r>
              <a:rPr lang="en-GB" sz="3100" dirty="0" smtClean="0"/>
              <a:t> </a:t>
            </a:r>
            <a:r>
              <a:rPr lang="en-GB" sz="3100" dirty="0"/>
              <a:t>success stories and persisting barriers</a:t>
            </a:r>
            <a:br>
              <a:rPr lang="en-GB" sz="3100" dirty="0"/>
            </a:br>
            <a:r>
              <a:rPr lang="en-GB" sz="3100" dirty="0"/>
              <a:t/>
            </a:r>
            <a:br>
              <a:rPr lang="en-GB" sz="3100" dirty="0"/>
            </a:br>
            <a:endParaRPr lang="en-GB" sz="31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685800" y="3612259"/>
            <a:ext cx="7772400" cy="2454662"/>
          </a:xfrm>
        </p:spPr>
        <p:txBody>
          <a:bodyPr>
            <a:normAutofit fontScale="92500" lnSpcReduction="10000"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Francis Hugh Cassidy</a:t>
            </a:r>
          </a:p>
          <a:p>
            <a:r>
              <a:rPr lang="en-GB" dirty="0" smtClean="0"/>
              <a:t>National Member for Ireland</a:t>
            </a:r>
          </a:p>
          <a:p>
            <a:r>
              <a:rPr lang="en-GB" dirty="0" smtClean="0"/>
              <a:t>EUROJUST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altLang="en-US" sz="4400" dirty="0"/>
              <a:t>Words</a:t>
            </a:r>
            <a:endParaRPr lang="en-US" altLang="en-US" sz="4400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IE" altLang="en-US" sz="4000" dirty="0"/>
          </a:p>
          <a:p>
            <a:r>
              <a:rPr lang="en-IE" altLang="en-US" sz="4000" dirty="0" smtClean="0"/>
              <a:t>Harmonisation v Mutual Recognition</a:t>
            </a:r>
            <a:endParaRPr lang="en-IE" altLang="en-US" sz="4000" dirty="0"/>
          </a:p>
          <a:p>
            <a:r>
              <a:rPr lang="en-IE" altLang="en-US" sz="4000" dirty="0"/>
              <a:t>Civil </a:t>
            </a:r>
            <a:r>
              <a:rPr lang="en-IE" altLang="en-US" sz="4000" dirty="0" smtClean="0"/>
              <a:t>v </a:t>
            </a:r>
            <a:r>
              <a:rPr lang="en-IE" altLang="en-US" sz="4000" dirty="0"/>
              <a:t>Common Law</a:t>
            </a:r>
          </a:p>
          <a:p>
            <a:r>
              <a:rPr lang="en-IE" altLang="en-US" sz="4000" dirty="0"/>
              <a:t>Civil </a:t>
            </a:r>
            <a:r>
              <a:rPr lang="en-IE" altLang="en-US" sz="4000" dirty="0" smtClean="0"/>
              <a:t>v </a:t>
            </a:r>
            <a:r>
              <a:rPr lang="en-IE" altLang="en-US" sz="4000" dirty="0"/>
              <a:t>Criminal</a:t>
            </a:r>
          </a:p>
          <a:p>
            <a:r>
              <a:rPr lang="en-IE" altLang="en-US" sz="4000" dirty="0"/>
              <a:t>Civil and Commercial </a:t>
            </a:r>
            <a:endParaRPr lang="en-IE" altLang="en-US" sz="4000" dirty="0" smtClean="0"/>
          </a:p>
          <a:p>
            <a:r>
              <a:rPr lang="en-IE" altLang="en-US" sz="4000" dirty="0" smtClean="0"/>
              <a:t>Civil v Impolite</a:t>
            </a:r>
            <a:endParaRPr lang="en-IE" altLang="en-US" sz="4000" dirty="0"/>
          </a:p>
          <a:p>
            <a:r>
              <a:rPr lang="en-IE" altLang="en-US" sz="4000" dirty="0"/>
              <a:t>Comity of </a:t>
            </a:r>
            <a:r>
              <a:rPr lang="en-IE" altLang="en-US" sz="4000" dirty="0" smtClean="0"/>
              <a:t>Esteem</a:t>
            </a:r>
          </a:p>
          <a:p>
            <a:endParaRPr lang="en-US" altLang="en-US" sz="4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162472" cy="38501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9CD9-B6A6-4219-B9B0-2197EE2558C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56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/>
              <a:t>“Lucky Day”</a:t>
            </a:r>
            <a:endParaRPr lang="en-US" alt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213"/>
            <a:ext cx="8229600" cy="442595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en-IE" altLang="en-US" dirty="0"/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106501" name="Object 5"/>
          <p:cNvGraphicFramePr>
            <a:graphicFrameLocks noChangeAspect="1"/>
          </p:cNvGraphicFramePr>
          <p:nvPr/>
        </p:nvGraphicFramePr>
        <p:xfrm>
          <a:off x="731838" y="1701800"/>
          <a:ext cx="7680325" cy="426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hoto Editor Photo" r:id="rId3" imgW="9752381" imgH="6504762" progId="MSPhotoEd.3">
                  <p:embed/>
                </p:oleObj>
              </mc:Choice>
              <mc:Fallback>
                <p:oleObj name="Photo Editor Photo" r:id="rId3" imgW="9752381" imgH="650476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8" y="1701800"/>
                        <a:ext cx="7680325" cy="426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468313" y="1700213"/>
            <a:ext cx="4464050" cy="12239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Wingdings" pitchFamily="2" charset="2"/>
              <a:buChar char="§"/>
            </a:pPr>
            <a:endParaRPr lang="en-US" altLang="en-US" sz="2400" b="1" dirty="0"/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684213" y="1878013"/>
            <a:ext cx="7416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9CD9-B6A6-4219-B9B0-2197EE2558C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19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altLang="en-US" sz="3600" dirty="0"/>
              <a:t>Barriers to International Cooperation</a:t>
            </a:r>
            <a:endParaRPr lang="en-US" altLang="en-US" sz="3600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6832"/>
            <a:ext cx="8229600" cy="4209332"/>
          </a:xfrm>
        </p:spPr>
        <p:txBody>
          <a:bodyPr>
            <a:normAutofit lnSpcReduction="10000"/>
          </a:bodyPr>
          <a:lstStyle/>
          <a:p>
            <a:r>
              <a:rPr lang="en-IE" altLang="en-US" dirty="0"/>
              <a:t>Complexity and variety of international instruments</a:t>
            </a:r>
          </a:p>
          <a:p>
            <a:r>
              <a:rPr lang="en-IE" altLang="en-US" dirty="0"/>
              <a:t>Civil –v- Common Law Jurisdictions </a:t>
            </a:r>
          </a:p>
          <a:p>
            <a:r>
              <a:rPr lang="en-IE" altLang="en-US" dirty="0"/>
              <a:t>Civil –v- Criminal Model</a:t>
            </a:r>
          </a:p>
          <a:p>
            <a:r>
              <a:rPr lang="en-IE" altLang="en-US" dirty="0"/>
              <a:t>Limitations on Disclosure </a:t>
            </a:r>
          </a:p>
          <a:p>
            <a:r>
              <a:rPr lang="en-IE" altLang="en-US" dirty="0"/>
              <a:t>Admissibility of Evidence </a:t>
            </a:r>
          </a:p>
          <a:p>
            <a:r>
              <a:rPr lang="en-IE" altLang="en-US" dirty="0"/>
              <a:t>Security and Data Protection </a:t>
            </a:r>
            <a:endParaRPr lang="en-IE" altLang="en-US" dirty="0" smtClean="0"/>
          </a:p>
          <a:p>
            <a:r>
              <a:rPr lang="en-IE" altLang="en-US" dirty="0" smtClean="0"/>
              <a:t>Concerns relating to civil rights</a:t>
            </a:r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306488" cy="38501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9CD9-B6A6-4219-B9B0-2197EE2558C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84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altLang="en-US" sz="3600" dirty="0"/>
              <a:t>Practical Difficulties</a:t>
            </a:r>
            <a:endParaRPr lang="en-US" altLang="en-US" sz="3600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2816"/>
            <a:ext cx="8229600" cy="435334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IE" altLang="en-US" dirty="0"/>
              <a:t>Concern about Exchange of Information for Civil Enquiry</a:t>
            </a:r>
          </a:p>
          <a:p>
            <a:pPr>
              <a:lnSpc>
                <a:spcPct val="90000"/>
              </a:lnSpc>
            </a:pPr>
            <a:r>
              <a:rPr lang="en-IE" altLang="en-US" dirty="0"/>
              <a:t>Recognition and Enforcement of Receivership Orders</a:t>
            </a:r>
          </a:p>
          <a:p>
            <a:pPr>
              <a:lnSpc>
                <a:spcPct val="90000"/>
              </a:lnSpc>
            </a:pPr>
            <a:r>
              <a:rPr lang="en-IE" altLang="en-US" dirty="0"/>
              <a:t>Recognition and Enforcement of Civil Forfeiture Orders</a:t>
            </a:r>
          </a:p>
          <a:p>
            <a:pPr>
              <a:lnSpc>
                <a:spcPct val="90000"/>
              </a:lnSpc>
            </a:pPr>
            <a:r>
              <a:rPr lang="en-IE" altLang="en-US" dirty="0"/>
              <a:t>Questions re Asset Sharing</a:t>
            </a:r>
          </a:p>
          <a:p>
            <a:pPr>
              <a:lnSpc>
                <a:spcPct val="90000"/>
              </a:lnSpc>
            </a:pPr>
            <a:r>
              <a:rPr lang="en-IE" altLang="en-US" dirty="0"/>
              <a:t>Varying Views of Interpretation on International Instruments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34480" cy="38501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9CD9-B6A6-4219-B9B0-2197EE2558C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26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/>
              <a:t>Criminal v Restitution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308699"/>
          </a:xfrm>
        </p:spPr>
        <p:txBody>
          <a:bodyPr>
            <a:noAutofit/>
          </a:bodyPr>
          <a:lstStyle/>
          <a:p>
            <a:endParaRPr lang="en-GB" sz="2800" dirty="0" smtClean="0"/>
          </a:p>
          <a:p>
            <a:r>
              <a:rPr lang="en-GB" sz="2800" dirty="0" smtClean="0"/>
              <a:t>Criminal process is ultimately a deterrent</a:t>
            </a:r>
          </a:p>
          <a:p>
            <a:pPr lvl="1"/>
            <a:r>
              <a:rPr lang="en-GB" sz="2400" dirty="0" smtClean="0"/>
              <a:t>Sanction/punishment</a:t>
            </a:r>
          </a:p>
          <a:p>
            <a:pPr lvl="1"/>
            <a:r>
              <a:rPr lang="en-GB" sz="2400" dirty="0"/>
              <a:t>Addresses </a:t>
            </a:r>
            <a:r>
              <a:rPr lang="en-GB" sz="2400" dirty="0" smtClean="0"/>
              <a:t> moral reprehensibility of act against the State</a:t>
            </a:r>
          </a:p>
          <a:p>
            <a:r>
              <a:rPr lang="en-GB" sz="2800" dirty="0" smtClean="0"/>
              <a:t>Confiscation/forfeiture</a:t>
            </a:r>
          </a:p>
          <a:p>
            <a:pPr lvl="1"/>
            <a:r>
              <a:rPr lang="en-GB" sz="2400" dirty="0" smtClean="0"/>
              <a:t>Benefit/profit</a:t>
            </a:r>
          </a:p>
          <a:p>
            <a:pPr lvl="1"/>
            <a:r>
              <a:rPr lang="en-GB" sz="2400" dirty="0" smtClean="0"/>
              <a:t>Addresses recovery/disgorgement of assets for which there is no legitimate/ legal title.</a:t>
            </a:r>
            <a:endParaRPr lang="en-GB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9CD9-B6A6-4219-B9B0-2197EE2558C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34480" cy="38501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34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dirty="0"/>
              <a:t>E</a:t>
            </a:r>
            <a:r>
              <a:rPr lang="en-GB" sz="4400" dirty="0" smtClean="0"/>
              <a:t>ssential differences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Assessment of benefit is invariably a </a:t>
            </a:r>
            <a:r>
              <a:rPr lang="en-GB" b="1" dirty="0" smtClean="0"/>
              <a:t>civil</a:t>
            </a:r>
            <a:r>
              <a:rPr lang="en-GB" dirty="0" smtClean="0"/>
              <a:t> test</a:t>
            </a:r>
          </a:p>
          <a:p>
            <a:r>
              <a:rPr lang="en-GB" dirty="0" smtClean="0"/>
              <a:t>Many processes include presumptions/ form of reverse onus</a:t>
            </a:r>
          </a:p>
          <a:p>
            <a:r>
              <a:rPr lang="en-GB" dirty="0" smtClean="0"/>
              <a:t>NCBC still requires test of criminality</a:t>
            </a:r>
          </a:p>
          <a:p>
            <a:r>
              <a:rPr lang="en-GB" u="sng" dirty="0" smtClean="0"/>
              <a:t>Differences</a:t>
            </a:r>
            <a:r>
              <a:rPr lang="en-GB" dirty="0" smtClean="0"/>
              <a:t>:</a:t>
            </a:r>
          </a:p>
          <a:p>
            <a:pPr lvl="1"/>
            <a:r>
              <a:rPr lang="en-GB" sz="3000" dirty="0" smtClean="0"/>
              <a:t>Part of or independent of criminal process</a:t>
            </a:r>
          </a:p>
          <a:p>
            <a:pPr lvl="1"/>
            <a:r>
              <a:rPr lang="en-GB" sz="3000" dirty="0" smtClean="0"/>
              <a:t>Fact of criminality may be on civil test.</a:t>
            </a:r>
            <a:endParaRPr lang="en-GB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9CD9-B6A6-4219-B9B0-2197EE2558C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162472" cy="38501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04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400" dirty="0"/>
              <a:t>ECtHR </a:t>
            </a:r>
            <a:r>
              <a:rPr lang="en-GB" sz="4400" dirty="0" smtClean="0"/>
              <a:t>Approach</a:t>
            </a:r>
            <a:br>
              <a:rPr lang="en-GB" sz="4400" dirty="0" smtClean="0"/>
            </a:br>
            <a:r>
              <a:rPr lang="en-GB" sz="4400" dirty="0" smtClean="0"/>
              <a:t> (fundamental property rights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4"/>
            <a:ext cx="8003232" cy="5040906"/>
          </a:xfrm>
        </p:spPr>
        <p:txBody>
          <a:bodyPr>
            <a:normAutofit/>
          </a:bodyPr>
          <a:lstStyle/>
          <a:p>
            <a:endParaRPr lang="en-GB" sz="2800" dirty="0" smtClean="0"/>
          </a:p>
          <a:p>
            <a:r>
              <a:rPr lang="en-GB" sz="2800" dirty="0" smtClean="0"/>
              <a:t>Fair balance between General and Individual interest</a:t>
            </a:r>
          </a:p>
          <a:p>
            <a:r>
              <a:rPr lang="en-GB" sz="2800" dirty="0" smtClean="0"/>
              <a:t>Wide margin of appreciation given to State</a:t>
            </a:r>
          </a:p>
          <a:p>
            <a:r>
              <a:rPr lang="en-GB" sz="2800" dirty="0"/>
              <a:t>Permissible </a:t>
            </a:r>
            <a:r>
              <a:rPr lang="en-GB" sz="2800" dirty="0" smtClean="0"/>
              <a:t>Preventative </a:t>
            </a:r>
            <a:r>
              <a:rPr lang="en-GB" sz="2800" dirty="0"/>
              <a:t>measures: </a:t>
            </a:r>
          </a:p>
          <a:p>
            <a:pPr lvl="1"/>
            <a:r>
              <a:rPr lang="en-GB" sz="2400" dirty="0"/>
              <a:t>gold </a:t>
            </a:r>
            <a:r>
              <a:rPr lang="en-GB" sz="2400" dirty="0" smtClean="0"/>
              <a:t>coins: </a:t>
            </a:r>
            <a:r>
              <a:rPr lang="en-GB" sz="2400" dirty="0" err="1" smtClean="0">
                <a:hlinkClick r:id="rId2"/>
              </a:rPr>
              <a:t>Agosi</a:t>
            </a:r>
            <a:r>
              <a:rPr lang="en-GB" sz="2400" dirty="0" smtClean="0">
                <a:hlinkClick r:id="rId2"/>
              </a:rPr>
              <a:t> </a:t>
            </a:r>
            <a:r>
              <a:rPr lang="en-GB" sz="2400" dirty="0">
                <a:hlinkClick r:id="rId2"/>
              </a:rPr>
              <a:t>v </a:t>
            </a:r>
            <a:r>
              <a:rPr lang="en-GB" sz="2400" dirty="0" smtClean="0">
                <a:hlinkClick r:id="rId2"/>
              </a:rPr>
              <a:t>UK </a:t>
            </a:r>
            <a:r>
              <a:rPr lang="en-GB" sz="2400" dirty="0"/>
              <a:t>(1986)</a:t>
            </a:r>
          </a:p>
          <a:p>
            <a:pPr lvl="1"/>
            <a:r>
              <a:rPr lang="en-GB" sz="2400" dirty="0" smtClean="0"/>
              <a:t>Drug-trafficking: </a:t>
            </a:r>
            <a:r>
              <a:rPr lang="en-GB" sz="2400" dirty="0" smtClean="0">
                <a:hlinkClick r:id="rId3"/>
              </a:rPr>
              <a:t>Air </a:t>
            </a:r>
            <a:r>
              <a:rPr lang="en-GB" sz="2400" dirty="0">
                <a:hlinkClick r:id="rId3"/>
              </a:rPr>
              <a:t>Canada v UK </a:t>
            </a:r>
            <a:r>
              <a:rPr lang="en-GB" sz="2400" dirty="0"/>
              <a:t>(1995)</a:t>
            </a:r>
          </a:p>
          <a:p>
            <a:pPr lvl="1"/>
            <a:r>
              <a:rPr lang="en-GB" sz="2400" dirty="0"/>
              <a:t>Money-laundering/Mafia </a:t>
            </a:r>
            <a:r>
              <a:rPr lang="en-GB" sz="2400" dirty="0" smtClean="0"/>
              <a:t>racketeering: </a:t>
            </a:r>
            <a:r>
              <a:rPr lang="en-GB" sz="2400" dirty="0" smtClean="0">
                <a:hlinkClick r:id="rId4"/>
              </a:rPr>
              <a:t>Raimondo </a:t>
            </a:r>
            <a:r>
              <a:rPr lang="en-GB" sz="2400" dirty="0">
                <a:hlinkClick r:id="rId4"/>
              </a:rPr>
              <a:t>v Italy( 1994)</a:t>
            </a:r>
            <a:r>
              <a:rPr lang="en-GB" sz="2400" dirty="0"/>
              <a:t> </a:t>
            </a:r>
            <a:endParaRPr lang="en-GB" sz="2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9CD9-B6A6-4219-B9B0-2197EE2558CC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34480" cy="38501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78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400" dirty="0"/>
              <a:t>ECtHR </a:t>
            </a:r>
            <a:r>
              <a:rPr lang="en-GB" sz="4400" dirty="0" smtClean="0"/>
              <a:t>Approach</a:t>
            </a:r>
            <a:br>
              <a:rPr lang="en-GB" sz="4400" dirty="0" smtClean="0"/>
            </a:br>
            <a:r>
              <a:rPr lang="en-GB" sz="4400" dirty="0" smtClean="0"/>
              <a:t>(criminal/administrative/civil)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Engel and others </a:t>
            </a:r>
            <a:r>
              <a:rPr lang="en-GB" dirty="0">
                <a:hlinkClick r:id="rId2"/>
              </a:rPr>
              <a:t>v </a:t>
            </a:r>
            <a:r>
              <a:rPr lang="en-GB" dirty="0" smtClean="0">
                <a:hlinkClick r:id="rId2"/>
              </a:rPr>
              <a:t>The Netherlands</a:t>
            </a:r>
            <a:r>
              <a:rPr lang="en-GB" dirty="0" smtClean="0"/>
              <a:t> (1976):</a:t>
            </a:r>
            <a:endParaRPr lang="en-GB" dirty="0"/>
          </a:p>
          <a:p>
            <a:pPr lvl="1"/>
            <a:r>
              <a:rPr lang="en-GB" dirty="0"/>
              <a:t>Classification in national law</a:t>
            </a:r>
          </a:p>
          <a:p>
            <a:pPr lvl="1"/>
            <a:r>
              <a:rPr lang="en-GB" dirty="0"/>
              <a:t>Nature of the offence</a:t>
            </a:r>
          </a:p>
          <a:p>
            <a:pPr lvl="1"/>
            <a:r>
              <a:rPr lang="en-GB" dirty="0"/>
              <a:t>Nature and severity of the punishment risked</a:t>
            </a:r>
          </a:p>
          <a:p>
            <a:r>
              <a:rPr lang="en-GB" dirty="0" smtClean="0">
                <a:hlinkClick r:id="rId3"/>
              </a:rPr>
              <a:t>Welch v UK </a:t>
            </a:r>
            <a:r>
              <a:rPr lang="en-GB" dirty="0" smtClean="0"/>
              <a:t>(1995): </a:t>
            </a:r>
            <a:r>
              <a:rPr lang="en-GB" sz="2400" dirty="0" smtClean="0"/>
              <a:t>Extended confiscation constitutes  a retroactive sanction</a:t>
            </a:r>
            <a:r>
              <a:rPr lang="en-GB" dirty="0" smtClean="0"/>
              <a:t>.</a:t>
            </a:r>
          </a:p>
          <a:p>
            <a:r>
              <a:rPr lang="en-GB" dirty="0"/>
              <a:t> </a:t>
            </a:r>
            <a:r>
              <a:rPr lang="en-GB" dirty="0" smtClean="0">
                <a:hlinkClick r:id="rId4"/>
              </a:rPr>
              <a:t>Phillips v UK </a:t>
            </a:r>
            <a:r>
              <a:rPr lang="en-GB" dirty="0" smtClean="0"/>
              <a:t>(2001): </a:t>
            </a:r>
            <a:r>
              <a:rPr lang="en-GB" sz="2400" dirty="0" smtClean="0"/>
              <a:t>confiscation is part of the sentencing process</a:t>
            </a:r>
          </a:p>
          <a:p>
            <a:r>
              <a:rPr lang="en-GB" dirty="0" smtClean="0">
                <a:hlinkClick r:id="rId5"/>
              </a:rPr>
              <a:t>Grayson v Barnham v UK </a:t>
            </a:r>
            <a:r>
              <a:rPr lang="en-GB" dirty="0" smtClean="0"/>
              <a:t>(2008)	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9CD9-B6A6-4219-B9B0-2197EE2558CC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17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306488" cy="38501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dirty="0"/>
              <a:t>Key questions on criminality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80"/>
          </a:xfrm>
        </p:spPr>
        <p:txBody>
          <a:bodyPr>
            <a:normAutofit fontScale="85000" lnSpcReduction="20000"/>
          </a:bodyPr>
          <a:lstStyle/>
          <a:p>
            <a:r>
              <a:rPr lang="en-GB" sz="3600" dirty="0" smtClean="0"/>
              <a:t>Is the “Presumption of innocence” procedural protections necessary in forfeiture/confiscation remedies?</a:t>
            </a:r>
          </a:p>
          <a:p>
            <a:endParaRPr lang="en-GB" sz="3600" dirty="0" smtClean="0"/>
          </a:p>
          <a:p>
            <a:r>
              <a:rPr lang="en-GB" sz="3600" dirty="0" smtClean="0"/>
              <a:t>Is forfeiture/confiscation remedy               (Civil or Criminal) in effect?</a:t>
            </a:r>
            <a:endParaRPr lang="en-GB" dirty="0" smtClean="0"/>
          </a:p>
          <a:p>
            <a:pPr lvl="1" algn="just"/>
            <a:r>
              <a:rPr lang="en-GB" sz="3200" dirty="0" smtClean="0"/>
              <a:t>A Sanction</a:t>
            </a:r>
          </a:p>
          <a:p>
            <a:pPr lvl="1" algn="just"/>
            <a:r>
              <a:rPr lang="en-GB" sz="3200" dirty="0" smtClean="0"/>
              <a:t>Punitive  in nature</a:t>
            </a:r>
          </a:p>
          <a:p>
            <a:pPr lvl="1" algn="just"/>
            <a:r>
              <a:rPr lang="en-GB" sz="3200" dirty="0" smtClean="0"/>
              <a:t>Preventive in nature</a:t>
            </a:r>
          </a:p>
          <a:p>
            <a:pPr lvl="1" algn="just"/>
            <a:r>
              <a:rPr lang="en-GB" sz="3200" dirty="0" smtClean="0"/>
              <a:t>Reparation/Restitution/Disgorgement?</a:t>
            </a:r>
            <a:endParaRPr lang="en-GB" sz="3200" dirty="0"/>
          </a:p>
          <a:p>
            <a:pPr lvl="1"/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9CD9-B6A6-4219-B9B0-2197EE2558CC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18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34480" cy="38501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94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mtClean="0"/>
              <a:t>Francis H. Cassidy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mtClean="0"/>
              <a:t>National Member for Ireland</a:t>
            </a:r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smtClean="0"/>
              <a:t>fcassidy@eurojust.europa.eu</a:t>
            </a:r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smtClean="0"/>
              <a:t>+31 70 412 5190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Developing legal framework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Directive </a:t>
            </a:r>
            <a:r>
              <a:rPr lang="en-GB" sz="3200" dirty="0" smtClean="0"/>
              <a:t>2014/42/EU</a:t>
            </a:r>
          </a:p>
          <a:p>
            <a:r>
              <a:rPr lang="en-GB" sz="3200" dirty="0" smtClean="0"/>
              <a:t>Consistent transposition.</a:t>
            </a:r>
          </a:p>
          <a:p>
            <a:r>
              <a:rPr lang="en-GB" sz="3200" dirty="0"/>
              <a:t>European </a:t>
            </a:r>
            <a:r>
              <a:rPr lang="en-GB" sz="3200" dirty="0" smtClean="0"/>
              <a:t>Parliament/Council; </a:t>
            </a:r>
            <a:r>
              <a:rPr lang="en-GB" sz="2800" dirty="0" smtClean="0"/>
              <a:t>J</a:t>
            </a:r>
            <a:r>
              <a:rPr lang="en-GB" sz="2800" dirty="0" smtClean="0">
                <a:hlinkClick r:id="rId2"/>
              </a:rPr>
              <a:t>oint statement</a:t>
            </a:r>
            <a:endParaRPr lang="en-GB" sz="2800" dirty="0" smtClean="0"/>
          </a:p>
          <a:p>
            <a:r>
              <a:rPr lang="en-GB" sz="3200" dirty="0"/>
              <a:t>P</a:t>
            </a:r>
            <a:r>
              <a:rPr lang="en-GB" sz="3200" dirty="0" smtClean="0"/>
              <a:t>roposed Regulation on Mutual recognition of Restraint and Confiscation orders</a:t>
            </a:r>
          </a:p>
          <a:p>
            <a:r>
              <a:rPr lang="en-GB" sz="3200" dirty="0"/>
              <a:t>Consultation with Eurojust</a:t>
            </a:r>
            <a:r>
              <a:rPr lang="en-GB" sz="3200" dirty="0" smtClean="0"/>
              <a:t>.</a:t>
            </a:r>
          </a:p>
          <a:p>
            <a:r>
              <a:rPr lang="en-GB" sz="3200" dirty="0" smtClean="0"/>
              <a:t>Legislators tightrope</a:t>
            </a:r>
          </a:p>
          <a:p>
            <a:r>
              <a:rPr lang="en-GB" sz="3200" dirty="0" smtClean="0"/>
              <a:t>Legal versus political.</a:t>
            </a:r>
          </a:p>
          <a:p>
            <a:endParaRPr lang="en-GB" sz="3200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9CD9-B6A6-4219-B9B0-2197EE2558C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39750" algn="ctr"/>
            <a:r>
              <a:rPr lang="en-GB" sz="4400" dirty="0"/>
              <a:t>Joint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SzPct val="100000"/>
              <a:buFont typeface="+mj-lt"/>
              <a:buAutoNum type="arabicPeriod"/>
            </a:pPr>
            <a:endParaRPr lang="en-GB" dirty="0" smtClean="0">
              <a:solidFill>
                <a:schemeClr val="tx1"/>
              </a:solidFill>
            </a:endParaRPr>
          </a:p>
          <a:p>
            <a:pPr>
              <a:buSzPct val="100000"/>
            </a:pPr>
            <a:r>
              <a:rPr lang="en-GB" sz="2800" dirty="0"/>
              <a:t>European Parliament and Council </a:t>
            </a:r>
            <a:r>
              <a:rPr lang="en-GB" sz="2800" b="1" dirty="0" smtClean="0">
                <a:hlinkClick r:id="rId4"/>
              </a:rPr>
              <a:t>joint </a:t>
            </a:r>
            <a:r>
              <a:rPr lang="en-GB" sz="2800" b="1" dirty="0">
                <a:hlinkClick r:id="rId4"/>
              </a:rPr>
              <a:t>statement </a:t>
            </a:r>
            <a:r>
              <a:rPr lang="en-GB" sz="2800" dirty="0"/>
              <a:t>issued upon the adoption of the Directive calling on the Commission to</a:t>
            </a:r>
            <a:r>
              <a:rPr lang="en-GB" sz="2800" dirty="0" smtClean="0"/>
              <a:t>:</a:t>
            </a:r>
            <a:endParaRPr lang="en-GB" sz="2800" dirty="0"/>
          </a:p>
          <a:p>
            <a:pPr lvl="1">
              <a:buSzPct val="100000"/>
            </a:pPr>
            <a:r>
              <a:rPr lang="en-GB" sz="2800" dirty="0"/>
              <a:t>Make new proposals on mutual recognition of freezing and confiscation orders;</a:t>
            </a:r>
          </a:p>
          <a:p>
            <a:pPr lvl="1">
              <a:buSzPct val="100000"/>
            </a:pPr>
            <a:r>
              <a:rPr lang="en-GB" sz="2800" dirty="0"/>
              <a:t>Analyse the feasibility and possible benefits of further harmonisation of Member States’ rules on confiscation, including NCBC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9CD9-B6A6-4219-B9B0-2197EE2558CC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1090613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3568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/>
              <a:t>Directive 2014/42/EU: Key provisions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532859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GB" b="1" dirty="0"/>
              <a:t>Article 4</a:t>
            </a:r>
            <a:r>
              <a:rPr lang="en-GB" dirty="0"/>
              <a:t>: introduction of limited non-conviction based confiscation where conviction impossible due to illness or absconding.</a:t>
            </a:r>
          </a:p>
          <a:p>
            <a:pPr algn="just"/>
            <a:r>
              <a:rPr lang="en-GB" b="1" dirty="0"/>
              <a:t>Article 5</a:t>
            </a:r>
            <a:r>
              <a:rPr lang="en-GB" dirty="0"/>
              <a:t>: common minimum standard for extended confiscation where court satisfied that property is derived from criminal conduct.</a:t>
            </a:r>
          </a:p>
          <a:p>
            <a:pPr algn="just"/>
            <a:r>
              <a:rPr lang="en-GB" b="1" dirty="0"/>
              <a:t>Article 6</a:t>
            </a:r>
            <a:r>
              <a:rPr lang="en-GB" dirty="0"/>
              <a:t>: minimum harmonisation of third party confiscation rules.</a:t>
            </a:r>
          </a:p>
          <a:p>
            <a:pPr algn="just"/>
            <a:r>
              <a:rPr lang="en-GB" b="1" dirty="0"/>
              <a:t>Article 7</a:t>
            </a:r>
            <a:r>
              <a:rPr lang="en-GB" dirty="0"/>
              <a:t>: adoption of freezing measures by competent authorities in urgent cases.</a:t>
            </a:r>
          </a:p>
          <a:p>
            <a:pPr algn="just"/>
            <a:r>
              <a:rPr lang="en-GB" b="1" dirty="0"/>
              <a:t>Article 9</a:t>
            </a:r>
            <a:r>
              <a:rPr lang="en-GB" dirty="0"/>
              <a:t>: allows freezing and confiscation orders to be issued and executed even after a trial has been concluded.</a:t>
            </a:r>
          </a:p>
          <a:p>
            <a:pPr algn="just"/>
            <a:r>
              <a:rPr lang="en-GB" b="1" dirty="0"/>
              <a:t>Article 10</a:t>
            </a:r>
            <a:r>
              <a:rPr lang="en-GB" dirty="0"/>
              <a:t>: encourages use of confiscated property for social purposes.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7544" y="6492875"/>
            <a:ext cx="109046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63688" y="6465871"/>
            <a:ext cx="57606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9CD9-B6A6-4219-B9B0-2197EE2558C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25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Aspirational parameters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IE" dirty="0"/>
              <a:t>Effecting the joint declaration by making new proposals on mutual recognition of freezing and confiscation orders.</a:t>
            </a:r>
            <a:endParaRPr lang="en-GB" dirty="0"/>
          </a:p>
          <a:p>
            <a:pPr lvl="0"/>
            <a:r>
              <a:rPr lang="en-IE" dirty="0"/>
              <a:t>To design a single, </a:t>
            </a:r>
            <a:r>
              <a:rPr lang="en-IE" b="1" dirty="0"/>
              <a:t>coherent</a:t>
            </a:r>
            <a:r>
              <a:rPr lang="en-IE" dirty="0"/>
              <a:t> instrument</a:t>
            </a:r>
            <a:r>
              <a:rPr lang="en-IE" dirty="0" smtClean="0"/>
              <a:t>.</a:t>
            </a:r>
          </a:p>
          <a:p>
            <a:r>
              <a:rPr lang="en-IE" dirty="0"/>
              <a:t>Incorporate safeguards for fundamental rights</a:t>
            </a:r>
            <a:r>
              <a:rPr lang="en-IE" dirty="0" smtClean="0"/>
              <a:t>.</a:t>
            </a:r>
            <a:endParaRPr lang="en-GB" dirty="0"/>
          </a:p>
          <a:p>
            <a:pPr lvl="0"/>
            <a:r>
              <a:rPr lang="en-IE" dirty="0"/>
              <a:t>Enhance the potential for mutual recognition of confiscation orders</a:t>
            </a:r>
            <a:endParaRPr lang="en-GB" dirty="0"/>
          </a:p>
          <a:p>
            <a:pPr lvl="0"/>
            <a:r>
              <a:rPr lang="en-IE" dirty="0"/>
              <a:t>Extended to include criminal </a:t>
            </a:r>
            <a:r>
              <a:rPr lang="en-IE" dirty="0" smtClean="0"/>
              <a:t>non-conviction </a:t>
            </a:r>
            <a:r>
              <a:rPr lang="en-IE" dirty="0"/>
              <a:t>based confiscation</a:t>
            </a:r>
            <a:endParaRPr lang="en-GB" dirty="0"/>
          </a:p>
          <a:p>
            <a:pPr lvl="0"/>
            <a:r>
              <a:rPr lang="en-IE" dirty="0" smtClean="0"/>
              <a:t>Article </a:t>
            </a:r>
            <a:r>
              <a:rPr lang="en-IE" dirty="0"/>
              <a:t>82 is limited to international cooperation in </a:t>
            </a:r>
            <a:r>
              <a:rPr lang="en-IE" b="1" dirty="0"/>
              <a:t>criminal matters.</a:t>
            </a:r>
            <a:r>
              <a:rPr lang="en-IE" dirty="0"/>
              <a:t> </a:t>
            </a:r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9CD9-B6A6-4219-B9B0-2197EE2558C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96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Areas of debate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7853"/>
            <a:ext cx="8229600" cy="4812631"/>
          </a:xfrm>
        </p:spPr>
        <p:txBody>
          <a:bodyPr>
            <a:noAutofit/>
          </a:bodyPr>
          <a:lstStyle/>
          <a:p>
            <a:r>
              <a:rPr lang="en-GB" sz="3200" dirty="0" smtClean="0"/>
              <a:t>Regulation or Directive</a:t>
            </a:r>
          </a:p>
          <a:p>
            <a:r>
              <a:rPr lang="en-GB" sz="3200" dirty="0" smtClean="0"/>
              <a:t>Time limits</a:t>
            </a:r>
          </a:p>
          <a:p>
            <a:pPr lvl="1"/>
            <a:r>
              <a:rPr lang="en-GB" sz="2800" dirty="0" smtClean="0"/>
              <a:t>Restraint orders</a:t>
            </a:r>
          </a:p>
          <a:p>
            <a:pPr lvl="1"/>
            <a:r>
              <a:rPr lang="en-GB" sz="2800" dirty="0" smtClean="0"/>
              <a:t>Confiscation orders</a:t>
            </a:r>
          </a:p>
          <a:p>
            <a:r>
              <a:rPr lang="en-GB" sz="3200" dirty="0" smtClean="0"/>
              <a:t>Civil and administrative</a:t>
            </a:r>
          </a:p>
          <a:p>
            <a:pPr lvl="1"/>
            <a:r>
              <a:rPr lang="en-GB" sz="2800" dirty="0" smtClean="0"/>
              <a:t>“Within the framework of criminal proceedings”</a:t>
            </a:r>
          </a:p>
          <a:p>
            <a:pPr lvl="1"/>
            <a:r>
              <a:rPr lang="en-GB" sz="2800" dirty="0" smtClean="0"/>
              <a:t>“following proceedings in relation to a criminal offence</a:t>
            </a:r>
            <a:r>
              <a:rPr lang="en-GB" sz="3200" dirty="0" smtClean="0"/>
              <a:t>”</a:t>
            </a:r>
            <a:endParaRPr lang="en-GB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9CD9-B6A6-4219-B9B0-2197EE2558C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56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Draft proposal: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Article 82: judicial cooperation </a:t>
            </a:r>
            <a:r>
              <a:rPr lang="en-GB" b="1" dirty="0" smtClean="0"/>
              <a:t>in criminal matters </a:t>
            </a:r>
            <a:r>
              <a:rPr lang="en-GB" dirty="0" smtClean="0"/>
              <a:t>shall be based on the principle of mutual recognition of judgements and judicial decisions.</a:t>
            </a:r>
          </a:p>
          <a:p>
            <a:endParaRPr lang="en-GB" dirty="0" smtClean="0"/>
          </a:p>
          <a:p>
            <a:r>
              <a:rPr lang="en-GB" dirty="0" smtClean="0"/>
              <a:t>Recital 13.This regulation should not apply to freezing and confiscation orders issued within the </a:t>
            </a:r>
            <a:r>
              <a:rPr lang="en-GB" b="1" dirty="0" smtClean="0"/>
              <a:t>framework of civil </a:t>
            </a:r>
            <a:r>
              <a:rPr lang="en-GB" dirty="0" smtClean="0"/>
              <a:t>or administrative proceedings</a:t>
            </a:r>
            <a:endParaRPr lang="en-GB" dirty="0"/>
          </a:p>
          <a:p>
            <a:r>
              <a:rPr lang="en-GB" dirty="0" smtClean="0"/>
              <a:t>Article 1. within the </a:t>
            </a:r>
            <a:r>
              <a:rPr lang="en-GB" b="1" dirty="0" smtClean="0"/>
              <a:t>framework of criminal proceedings</a:t>
            </a:r>
          </a:p>
          <a:p>
            <a:r>
              <a:rPr lang="en-GB" dirty="0" smtClean="0"/>
              <a:t>Article 2: following proceedings </a:t>
            </a:r>
            <a:r>
              <a:rPr lang="en-GB" b="1" dirty="0" smtClean="0"/>
              <a:t>in relation to a criminal offence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B78C-440C-4D85-A3F3-751F69130B85}" type="datetime1">
              <a:rPr lang="en-GB" smtClean="0"/>
              <a:pPr/>
              <a:t>06/03/2018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9CD9-B6A6-4219-B9B0-2197EE2558C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38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</a:t>
            </a:r>
            <a:r>
              <a:rPr lang="en-GB" dirty="0" smtClean="0"/>
              <a:t>egal interpretation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IE" dirty="0" smtClean="0"/>
          </a:p>
          <a:p>
            <a:pPr lvl="0"/>
            <a:r>
              <a:rPr lang="en-IE" dirty="0" smtClean="0"/>
              <a:t>“</a:t>
            </a:r>
            <a:r>
              <a:rPr lang="en-IE" dirty="0"/>
              <a:t>Framework of criminal proceedings” </a:t>
            </a:r>
            <a:endParaRPr lang="en-IE" dirty="0" smtClean="0"/>
          </a:p>
          <a:p>
            <a:pPr lvl="1"/>
            <a:r>
              <a:rPr lang="en-IE" dirty="0" smtClean="0"/>
              <a:t>What constitutes “proceedings”</a:t>
            </a:r>
            <a:endParaRPr lang="en-GB" dirty="0"/>
          </a:p>
          <a:p>
            <a:pPr lvl="0"/>
            <a:r>
              <a:rPr lang="en-IE" dirty="0"/>
              <a:t>“Framework of civil or administrative proceedings</a:t>
            </a:r>
            <a:r>
              <a:rPr lang="en-IE" dirty="0" smtClean="0"/>
              <a:t>”</a:t>
            </a:r>
          </a:p>
          <a:p>
            <a:pPr lvl="1"/>
            <a:r>
              <a:rPr lang="en-IE" dirty="0" smtClean="0"/>
              <a:t>What constitutes “civil”</a:t>
            </a:r>
            <a:endParaRPr lang="en-GB" dirty="0"/>
          </a:p>
          <a:p>
            <a:pPr lvl="0"/>
            <a:r>
              <a:rPr lang="en-IE" dirty="0"/>
              <a:t>“In relation to a criminal offence</a:t>
            </a:r>
            <a:r>
              <a:rPr lang="en-IE" dirty="0" smtClean="0"/>
              <a:t>”</a:t>
            </a:r>
            <a:r>
              <a:rPr lang="en-IE" dirty="0"/>
              <a:t> </a:t>
            </a:r>
            <a:endParaRPr lang="en-IE" dirty="0" smtClean="0"/>
          </a:p>
          <a:p>
            <a:pPr lvl="1"/>
            <a:r>
              <a:rPr lang="en-IE" dirty="0" smtClean="0"/>
              <a:t>Wider domestic interpretation.</a:t>
            </a:r>
          </a:p>
          <a:p>
            <a:pPr lvl="1"/>
            <a:r>
              <a:rPr lang="en-IE" dirty="0"/>
              <a:t>A</a:t>
            </a:r>
            <a:r>
              <a:rPr lang="en-IE" dirty="0" smtClean="0"/>
              <a:t>cknowledges </a:t>
            </a:r>
            <a:r>
              <a:rPr lang="en-IE" dirty="0"/>
              <a:t>principle of diversity</a:t>
            </a:r>
            <a:endParaRPr lang="en-IE" dirty="0" smtClean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B78C-440C-4D85-A3F3-751F69130B85}" type="datetime1">
              <a:rPr lang="en-GB" smtClean="0"/>
              <a:pPr/>
              <a:t>06/03/2018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9CD9-B6A6-4219-B9B0-2197EE2558C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02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Italian/French CASE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A non-conviction based forfeiture order made in Mafia case in Italy in relation to real property held in France </a:t>
            </a:r>
            <a:r>
              <a:rPr lang="en-GB" u="sng" dirty="0"/>
              <a:t>was recognised</a:t>
            </a:r>
            <a:r>
              <a:rPr lang="en-GB" dirty="0"/>
              <a:t>, primarily by the French courts considering the facts of the case </a:t>
            </a:r>
            <a:r>
              <a:rPr lang="en-GB" b="1" dirty="0"/>
              <a:t>within their own legal perspective and framework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/>
              <a:t>In </a:t>
            </a:r>
            <a:r>
              <a:rPr lang="en-GB" dirty="0"/>
              <a:t>short, if </a:t>
            </a:r>
            <a:r>
              <a:rPr lang="en-GB" dirty="0" smtClean="0"/>
              <a:t>it would </a:t>
            </a:r>
            <a:r>
              <a:rPr lang="en-GB" dirty="0"/>
              <a:t>have been possible to make a confiscation order in France on the basis of the facts which supported the Italian order, then this order </a:t>
            </a:r>
            <a:r>
              <a:rPr lang="en-GB" b="1" dirty="0"/>
              <a:t>would be recognised, regardless of the diversity of process</a:t>
            </a:r>
            <a:r>
              <a:rPr lang="en-GB" dirty="0"/>
              <a:t>.</a:t>
            </a:r>
            <a:r>
              <a:rPr lang="en-GB" baseline="30000" dirty="0"/>
              <a:t> </a:t>
            </a:r>
            <a:endParaRPr lang="en-GB" baseline="30000" dirty="0" smtClean="0"/>
          </a:p>
          <a:p>
            <a:r>
              <a:rPr lang="en-GB" dirty="0" smtClean="0"/>
              <a:t>It </a:t>
            </a:r>
            <a:r>
              <a:rPr lang="en-GB" dirty="0"/>
              <a:t>was more a question of </a:t>
            </a:r>
            <a:r>
              <a:rPr lang="en-GB" u="sng" dirty="0"/>
              <a:t>substance than form</a:t>
            </a:r>
            <a:r>
              <a:rPr lang="en-GB" dirty="0"/>
              <a:t>.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B78C-440C-4D85-A3F3-751F69130B85}" type="datetime1">
              <a:rPr lang="en-GB" smtClean="0"/>
              <a:pPr/>
              <a:t>06/03/2018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9CD9-B6A6-4219-B9B0-2197EE2558C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02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4|0.4|0.5"/>
</p:tagLst>
</file>

<file path=ppt/theme/theme1.xml><?xml version="1.0" encoding="utf-8"?>
<a:theme xmlns:a="http://schemas.openxmlformats.org/drawingml/2006/main" name="2013_EJ_Presentation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urojust2013">
      <a:majorFont>
        <a:latin typeface="Trebuchet MS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917</Words>
  <Application>Microsoft Office PowerPoint</Application>
  <PresentationFormat>On-screen Show (4:3)</PresentationFormat>
  <Paragraphs>164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2013_EJ_Presentation_Template</vt:lpstr>
      <vt:lpstr>Photo Editor Photo</vt:lpstr>
      <vt:lpstr> Judicial cooperation ON criminal assets:  success stories and persisting barriers  </vt:lpstr>
      <vt:lpstr>Developing legal framework</vt:lpstr>
      <vt:lpstr>Joint Statement</vt:lpstr>
      <vt:lpstr>Directive 2014/42/EU: Key provisions</vt:lpstr>
      <vt:lpstr>Aspirational parameters</vt:lpstr>
      <vt:lpstr>Areas of debate</vt:lpstr>
      <vt:lpstr>Draft proposal:</vt:lpstr>
      <vt:lpstr>Legal interpretation</vt:lpstr>
      <vt:lpstr>Italian/French CASE</vt:lpstr>
      <vt:lpstr>Words</vt:lpstr>
      <vt:lpstr>“Lucky Day”</vt:lpstr>
      <vt:lpstr>Barriers to International Cooperation</vt:lpstr>
      <vt:lpstr>Practical Difficulties</vt:lpstr>
      <vt:lpstr>Criminal v Restitution</vt:lpstr>
      <vt:lpstr>Essential differences</vt:lpstr>
      <vt:lpstr>ECtHR Approach  (fundamental property rights</vt:lpstr>
      <vt:lpstr>ECtHR Approach (criminal/administrative/civil)</vt:lpstr>
      <vt:lpstr>Key questions on criminality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Eurojust</dc:creator>
  <cp:lastModifiedBy>Cassidy, F.</cp:lastModifiedBy>
  <cp:revision>38</cp:revision>
  <cp:lastPrinted>2017-11-23T08:43:18Z</cp:lastPrinted>
  <dcterms:created xsi:type="dcterms:W3CDTF">2013-03-04T22:42:46Z</dcterms:created>
  <dcterms:modified xsi:type="dcterms:W3CDTF">2018-03-06T16:43:55Z</dcterms:modified>
</cp:coreProperties>
</file>